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4" r:id="rId2"/>
  </p:sldMasterIdLst>
  <p:notesMasterIdLst>
    <p:notesMasterId r:id="rId47"/>
  </p:notesMasterIdLst>
  <p:handoutMasterIdLst>
    <p:handoutMasterId r:id="rId48"/>
  </p:handoutMasterIdLst>
  <p:sldIdLst>
    <p:sldId id="437" r:id="rId3"/>
    <p:sldId id="395" r:id="rId4"/>
    <p:sldId id="256" r:id="rId5"/>
    <p:sldId id="370" r:id="rId6"/>
    <p:sldId id="400" r:id="rId7"/>
    <p:sldId id="396" r:id="rId8"/>
    <p:sldId id="401" r:id="rId9"/>
    <p:sldId id="413" r:id="rId10"/>
    <p:sldId id="412" r:id="rId11"/>
    <p:sldId id="405" r:id="rId12"/>
    <p:sldId id="411" r:id="rId13"/>
    <p:sldId id="404" r:id="rId14"/>
    <p:sldId id="416" r:id="rId15"/>
    <p:sldId id="410" r:id="rId16"/>
    <p:sldId id="408" r:id="rId17"/>
    <p:sldId id="409" r:id="rId18"/>
    <p:sldId id="407" r:id="rId19"/>
    <p:sldId id="445" r:id="rId20"/>
    <p:sldId id="414" r:id="rId21"/>
    <p:sldId id="417" r:id="rId22"/>
    <p:sldId id="397" r:id="rId23"/>
    <p:sldId id="398" r:id="rId24"/>
    <p:sldId id="418" r:id="rId25"/>
    <p:sldId id="431" r:id="rId26"/>
    <p:sldId id="438" r:id="rId27"/>
    <p:sldId id="402" r:id="rId28"/>
    <p:sldId id="439" r:id="rId29"/>
    <p:sldId id="440" r:id="rId30"/>
    <p:sldId id="435" r:id="rId31"/>
    <p:sldId id="441" r:id="rId32"/>
    <p:sldId id="442" r:id="rId33"/>
    <p:sldId id="443" r:id="rId34"/>
    <p:sldId id="444" r:id="rId35"/>
    <p:sldId id="419" r:id="rId36"/>
    <p:sldId id="426" r:id="rId37"/>
    <p:sldId id="425" r:id="rId38"/>
    <p:sldId id="415" r:id="rId39"/>
    <p:sldId id="403" r:id="rId40"/>
    <p:sldId id="436" r:id="rId41"/>
    <p:sldId id="375" r:id="rId42"/>
    <p:sldId id="423" r:id="rId43"/>
    <p:sldId id="446" r:id="rId44"/>
    <p:sldId id="428" r:id="rId45"/>
    <p:sldId id="429" r:id="rId46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FFE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6" autoAdjust="0"/>
    <p:restoredTop sz="89123" autoAdjust="0"/>
  </p:normalViewPr>
  <p:slideViewPr>
    <p:cSldViewPr>
      <p:cViewPr varScale="1">
        <p:scale>
          <a:sx n="108" d="100"/>
          <a:sy n="108" d="100"/>
        </p:scale>
        <p:origin x="37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8"/>
    </p:cViewPr>
  </p:sorterViewPr>
  <p:notesViewPr>
    <p:cSldViewPr snapToGrid="0" snapToObjects="1">
      <p:cViewPr>
        <p:scale>
          <a:sx n="100" d="100"/>
          <a:sy n="100" d="100"/>
        </p:scale>
        <p:origin x="-2664" y="48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D96EB-D00F-EB42-9FE4-B622509F3353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47EC7B-C6FA-3D44-AAF2-63CF09A8ABE2}">
      <dgm:prSet/>
      <dgm:spPr/>
      <dgm:t>
        <a:bodyPr/>
        <a:lstStyle/>
        <a:p>
          <a:pPr rtl="0"/>
          <a:r>
            <a:rPr lang="en-US" smtClean="0"/>
            <a:t>Document Management systems</a:t>
          </a:r>
          <a:endParaRPr lang="en-US"/>
        </a:p>
      </dgm:t>
    </dgm:pt>
    <dgm:pt modelId="{F939CE7A-81A3-1F49-A3F5-5F5FF8708D04}" type="parTrans" cxnId="{27C99FC2-271D-0E41-8A8F-AA5E176FBEFC}">
      <dgm:prSet/>
      <dgm:spPr/>
      <dgm:t>
        <a:bodyPr/>
        <a:lstStyle/>
        <a:p>
          <a:endParaRPr lang="en-US"/>
        </a:p>
      </dgm:t>
    </dgm:pt>
    <dgm:pt modelId="{94AB3E8D-20BE-5A44-8889-112D2D772607}" type="sibTrans" cxnId="{27C99FC2-271D-0E41-8A8F-AA5E176FBEFC}">
      <dgm:prSet/>
      <dgm:spPr/>
      <dgm:t>
        <a:bodyPr/>
        <a:lstStyle/>
        <a:p>
          <a:endParaRPr lang="en-US"/>
        </a:p>
      </dgm:t>
    </dgm:pt>
    <dgm:pt modelId="{1D4A268E-7DD7-A94B-8B5B-77D78C32A523}">
      <dgm:prSet/>
      <dgm:spPr/>
      <dgm:t>
        <a:bodyPr/>
        <a:lstStyle/>
        <a:p>
          <a:pPr rtl="0"/>
          <a:r>
            <a:rPr lang="en-US" smtClean="0"/>
            <a:t>E-commerce (catalog portion only)</a:t>
          </a:r>
          <a:endParaRPr lang="en-US"/>
        </a:p>
      </dgm:t>
    </dgm:pt>
    <dgm:pt modelId="{7B609A5F-2A48-8C45-912A-731C9D1137F7}" type="parTrans" cxnId="{EC699931-1AEE-1741-A448-286B59A18425}">
      <dgm:prSet/>
      <dgm:spPr/>
      <dgm:t>
        <a:bodyPr/>
        <a:lstStyle/>
        <a:p>
          <a:endParaRPr lang="en-US"/>
        </a:p>
      </dgm:t>
    </dgm:pt>
    <dgm:pt modelId="{41D29DD8-6AED-154B-B595-1C53CBD45D9A}" type="sibTrans" cxnId="{EC699931-1AEE-1741-A448-286B59A18425}">
      <dgm:prSet/>
      <dgm:spPr/>
      <dgm:t>
        <a:bodyPr/>
        <a:lstStyle/>
        <a:p>
          <a:endParaRPr lang="en-US"/>
        </a:p>
      </dgm:t>
    </dgm:pt>
    <dgm:pt modelId="{9A6321FD-814E-C440-ABED-DB12CA1AD745}">
      <dgm:prSet/>
      <dgm:spPr/>
      <dgm:t>
        <a:bodyPr/>
        <a:lstStyle/>
        <a:p>
          <a:pPr rtl="0"/>
          <a:r>
            <a:rPr lang="en-US" smtClean="0"/>
            <a:t>Archiving / event logging</a:t>
          </a:r>
          <a:endParaRPr lang="en-US"/>
        </a:p>
      </dgm:t>
    </dgm:pt>
    <dgm:pt modelId="{E5AB4341-5D48-D941-8F1F-84C872FEEA97}" type="parTrans" cxnId="{1F75C2FE-3A0A-4944-85EC-A3D3BCD5AC71}">
      <dgm:prSet/>
      <dgm:spPr/>
      <dgm:t>
        <a:bodyPr/>
        <a:lstStyle/>
        <a:p>
          <a:endParaRPr lang="en-US"/>
        </a:p>
      </dgm:t>
    </dgm:pt>
    <dgm:pt modelId="{CB618772-EC44-3E47-8658-EBBBA739E5C9}" type="sibTrans" cxnId="{1F75C2FE-3A0A-4944-85EC-A3D3BCD5AC71}">
      <dgm:prSet/>
      <dgm:spPr/>
      <dgm:t>
        <a:bodyPr/>
        <a:lstStyle/>
        <a:p>
          <a:endParaRPr lang="en-US"/>
        </a:p>
      </dgm:t>
    </dgm:pt>
    <dgm:pt modelId="{333F9987-4EBB-6348-8250-B7CF7BA63910}">
      <dgm:prSet/>
      <dgm:spPr/>
      <dgm:t>
        <a:bodyPr/>
        <a:lstStyle/>
        <a:p>
          <a:pPr rtl="0"/>
          <a:r>
            <a:rPr lang="en-US" smtClean="0"/>
            <a:t>Real time analytics (based on logging)</a:t>
          </a:r>
          <a:endParaRPr lang="en-US"/>
        </a:p>
      </dgm:t>
    </dgm:pt>
    <dgm:pt modelId="{AEFF5B25-A50B-1242-8CE3-5B570486B3D8}" type="parTrans" cxnId="{5B75904D-7E43-324F-A0CA-4B6628969AD0}">
      <dgm:prSet/>
      <dgm:spPr/>
      <dgm:t>
        <a:bodyPr/>
        <a:lstStyle/>
        <a:p>
          <a:endParaRPr lang="en-US"/>
        </a:p>
      </dgm:t>
    </dgm:pt>
    <dgm:pt modelId="{F8E8382B-E82F-DC4A-9E6B-CD7EC97AAB2B}" type="sibTrans" cxnId="{5B75904D-7E43-324F-A0CA-4B6628969AD0}">
      <dgm:prSet/>
      <dgm:spPr/>
      <dgm:t>
        <a:bodyPr/>
        <a:lstStyle/>
        <a:p>
          <a:endParaRPr lang="en-US"/>
        </a:p>
      </dgm:t>
    </dgm:pt>
    <dgm:pt modelId="{DC8E9491-37E4-634F-A8D8-B4D1A343CB95}">
      <dgm:prSet/>
      <dgm:spPr/>
      <dgm:t>
        <a:bodyPr/>
        <a:lstStyle/>
        <a:p>
          <a:pPr rtl="0"/>
          <a:r>
            <a:rPr lang="en-US" smtClean="0"/>
            <a:t>Gaming </a:t>
          </a:r>
          <a:endParaRPr lang="en-US"/>
        </a:p>
      </dgm:t>
    </dgm:pt>
    <dgm:pt modelId="{EF16262B-77B1-044C-8485-1C37B5605A61}" type="parTrans" cxnId="{4DC76B7E-6B98-794E-BC44-8C1942E331E9}">
      <dgm:prSet/>
      <dgm:spPr/>
      <dgm:t>
        <a:bodyPr/>
        <a:lstStyle/>
        <a:p>
          <a:endParaRPr lang="en-US"/>
        </a:p>
      </dgm:t>
    </dgm:pt>
    <dgm:pt modelId="{AC8BE66A-BE02-2E40-87EB-C11A5F149D6E}" type="sibTrans" cxnId="{4DC76B7E-6B98-794E-BC44-8C1942E331E9}">
      <dgm:prSet/>
      <dgm:spPr/>
      <dgm:t>
        <a:bodyPr/>
        <a:lstStyle/>
        <a:p>
          <a:endParaRPr lang="en-US"/>
        </a:p>
      </dgm:t>
    </dgm:pt>
    <dgm:pt modelId="{D5755AC6-CEB1-EE46-947E-20860AC5B98B}">
      <dgm:prSet/>
      <dgm:spPr/>
      <dgm:t>
        <a:bodyPr/>
        <a:lstStyle/>
        <a:p>
          <a:pPr rtl="0"/>
          <a:r>
            <a:rPr lang="en-US" smtClean="0"/>
            <a:t>Mobile</a:t>
          </a:r>
          <a:endParaRPr lang="en-US"/>
        </a:p>
      </dgm:t>
    </dgm:pt>
    <dgm:pt modelId="{BEB13048-5F3B-E04C-A9D0-92BF114ABEC9}" type="parTrans" cxnId="{A8EF19DA-B89B-474B-8D9C-1233B3094391}">
      <dgm:prSet/>
      <dgm:spPr/>
      <dgm:t>
        <a:bodyPr/>
        <a:lstStyle/>
        <a:p>
          <a:endParaRPr lang="en-US"/>
        </a:p>
      </dgm:t>
    </dgm:pt>
    <dgm:pt modelId="{0DA33743-A1F6-684A-AD80-71C8E9896C80}" type="sibTrans" cxnId="{A8EF19DA-B89B-474B-8D9C-1233B3094391}">
      <dgm:prSet/>
      <dgm:spPr/>
      <dgm:t>
        <a:bodyPr/>
        <a:lstStyle/>
        <a:p>
          <a:endParaRPr lang="en-US"/>
        </a:p>
      </dgm:t>
    </dgm:pt>
    <dgm:pt modelId="{0515A0B4-0039-B141-B332-D3F909B74B10}" type="pres">
      <dgm:prSet presAssocID="{E38D96EB-D00F-EB42-9FE4-B622509F33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0C6846-B159-FD41-AF5C-9EC290A90640}" type="pres">
      <dgm:prSet presAssocID="{CC47EC7B-C6FA-3D44-AAF2-63CF09A8ABE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8E94AE-4AF9-0241-86FA-A53B5FBBE6D4}" type="pres">
      <dgm:prSet presAssocID="{94AB3E8D-20BE-5A44-8889-112D2D772607}" presName="sibTrans" presStyleCnt="0"/>
      <dgm:spPr/>
    </dgm:pt>
    <dgm:pt modelId="{145A0319-9620-AC4B-9324-DED101B6BC8A}" type="pres">
      <dgm:prSet presAssocID="{1D4A268E-7DD7-A94B-8B5B-77D78C32A52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FBF3DC-85D9-8149-BCE5-8FA5FA2B5F30}" type="pres">
      <dgm:prSet presAssocID="{41D29DD8-6AED-154B-B595-1C53CBD45D9A}" presName="sibTrans" presStyleCnt="0"/>
      <dgm:spPr/>
    </dgm:pt>
    <dgm:pt modelId="{305301F0-16CF-E543-8A7F-154BDDA45132}" type="pres">
      <dgm:prSet presAssocID="{9A6321FD-814E-C440-ABED-DB12CA1AD74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D8B951-3B3D-4249-927D-A02905BCFDB9}" type="pres">
      <dgm:prSet presAssocID="{CB618772-EC44-3E47-8658-EBBBA739E5C9}" presName="sibTrans" presStyleCnt="0"/>
      <dgm:spPr/>
    </dgm:pt>
    <dgm:pt modelId="{812FB3A9-84BE-964F-BDCC-9FBD8D89B27A}" type="pres">
      <dgm:prSet presAssocID="{333F9987-4EBB-6348-8250-B7CF7BA6391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3A921B-8DCD-8C4D-A61F-AB5A621A5EBE}" type="pres">
      <dgm:prSet presAssocID="{F8E8382B-E82F-DC4A-9E6B-CD7EC97AAB2B}" presName="sibTrans" presStyleCnt="0"/>
      <dgm:spPr/>
    </dgm:pt>
    <dgm:pt modelId="{C966C183-157A-0140-9AEA-0DF28805D7AD}" type="pres">
      <dgm:prSet presAssocID="{DC8E9491-37E4-634F-A8D8-B4D1A343CB9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F12FE6-268C-E440-BEA3-572E133C4943}" type="pres">
      <dgm:prSet presAssocID="{AC8BE66A-BE02-2E40-87EB-C11A5F149D6E}" presName="sibTrans" presStyleCnt="0"/>
      <dgm:spPr/>
    </dgm:pt>
    <dgm:pt modelId="{3EBB8AC2-108A-064D-9230-450385396392}" type="pres">
      <dgm:prSet presAssocID="{D5755AC6-CEB1-EE46-947E-20860AC5B98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C9D75A-8591-4C4E-AEA8-E947E219C08B}" type="presOf" srcId="{333F9987-4EBB-6348-8250-B7CF7BA63910}" destId="{812FB3A9-84BE-964F-BDCC-9FBD8D89B27A}" srcOrd="0" destOrd="0" presId="urn:microsoft.com/office/officeart/2005/8/layout/default"/>
    <dgm:cxn modelId="{C13C4242-3AD0-4658-B5C6-BFD578887757}" type="presOf" srcId="{1D4A268E-7DD7-A94B-8B5B-77D78C32A523}" destId="{145A0319-9620-AC4B-9324-DED101B6BC8A}" srcOrd="0" destOrd="0" presId="urn:microsoft.com/office/officeart/2005/8/layout/default"/>
    <dgm:cxn modelId="{D2AE4F6F-75A1-4882-933C-5BC373D16A39}" type="presOf" srcId="{DC8E9491-37E4-634F-A8D8-B4D1A343CB95}" destId="{C966C183-157A-0140-9AEA-0DF28805D7AD}" srcOrd="0" destOrd="0" presId="urn:microsoft.com/office/officeart/2005/8/layout/default"/>
    <dgm:cxn modelId="{5B75904D-7E43-324F-A0CA-4B6628969AD0}" srcId="{E38D96EB-D00F-EB42-9FE4-B622509F3353}" destId="{333F9987-4EBB-6348-8250-B7CF7BA63910}" srcOrd="3" destOrd="0" parTransId="{AEFF5B25-A50B-1242-8CE3-5B570486B3D8}" sibTransId="{F8E8382B-E82F-DC4A-9E6B-CD7EC97AAB2B}"/>
    <dgm:cxn modelId="{4DC76B7E-6B98-794E-BC44-8C1942E331E9}" srcId="{E38D96EB-D00F-EB42-9FE4-B622509F3353}" destId="{DC8E9491-37E4-634F-A8D8-B4D1A343CB95}" srcOrd="4" destOrd="0" parTransId="{EF16262B-77B1-044C-8485-1C37B5605A61}" sibTransId="{AC8BE66A-BE02-2E40-87EB-C11A5F149D6E}"/>
    <dgm:cxn modelId="{6C681CBD-442D-4133-9226-D5D5D2F45DA7}" type="presOf" srcId="{E38D96EB-D00F-EB42-9FE4-B622509F3353}" destId="{0515A0B4-0039-B141-B332-D3F909B74B10}" srcOrd="0" destOrd="0" presId="urn:microsoft.com/office/officeart/2005/8/layout/default"/>
    <dgm:cxn modelId="{1F75C2FE-3A0A-4944-85EC-A3D3BCD5AC71}" srcId="{E38D96EB-D00F-EB42-9FE4-B622509F3353}" destId="{9A6321FD-814E-C440-ABED-DB12CA1AD745}" srcOrd="2" destOrd="0" parTransId="{E5AB4341-5D48-D941-8F1F-84C872FEEA97}" sibTransId="{CB618772-EC44-3E47-8658-EBBBA739E5C9}"/>
    <dgm:cxn modelId="{EC699931-1AEE-1741-A448-286B59A18425}" srcId="{E38D96EB-D00F-EB42-9FE4-B622509F3353}" destId="{1D4A268E-7DD7-A94B-8B5B-77D78C32A523}" srcOrd="1" destOrd="0" parTransId="{7B609A5F-2A48-8C45-912A-731C9D1137F7}" sibTransId="{41D29DD8-6AED-154B-B595-1C53CBD45D9A}"/>
    <dgm:cxn modelId="{A8EF19DA-B89B-474B-8D9C-1233B3094391}" srcId="{E38D96EB-D00F-EB42-9FE4-B622509F3353}" destId="{D5755AC6-CEB1-EE46-947E-20860AC5B98B}" srcOrd="5" destOrd="0" parTransId="{BEB13048-5F3B-E04C-A9D0-92BF114ABEC9}" sibTransId="{0DA33743-A1F6-684A-AD80-71C8E9896C80}"/>
    <dgm:cxn modelId="{27C99FC2-271D-0E41-8A8F-AA5E176FBEFC}" srcId="{E38D96EB-D00F-EB42-9FE4-B622509F3353}" destId="{CC47EC7B-C6FA-3D44-AAF2-63CF09A8ABE2}" srcOrd="0" destOrd="0" parTransId="{F939CE7A-81A3-1F49-A3F5-5F5FF8708D04}" sibTransId="{94AB3E8D-20BE-5A44-8889-112D2D772607}"/>
    <dgm:cxn modelId="{F5A8652F-22E4-46A1-A1EB-B2FCE0C3BBA4}" type="presOf" srcId="{D5755AC6-CEB1-EE46-947E-20860AC5B98B}" destId="{3EBB8AC2-108A-064D-9230-450385396392}" srcOrd="0" destOrd="0" presId="urn:microsoft.com/office/officeart/2005/8/layout/default"/>
    <dgm:cxn modelId="{C16EAE34-FBBC-4AE2-AF73-9EA15847D034}" type="presOf" srcId="{CC47EC7B-C6FA-3D44-AAF2-63CF09A8ABE2}" destId="{570C6846-B159-FD41-AF5C-9EC290A90640}" srcOrd="0" destOrd="0" presId="urn:microsoft.com/office/officeart/2005/8/layout/default"/>
    <dgm:cxn modelId="{0CAF729C-F29B-4759-84DF-41C750596F46}" type="presOf" srcId="{9A6321FD-814E-C440-ABED-DB12CA1AD745}" destId="{305301F0-16CF-E543-8A7F-154BDDA45132}" srcOrd="0" destOrd="0" presId="urn:microsoft.com/office/officeart/2005/8/layout/default"/>
    <dgm:cxn modelId="{27320275-AB29-4B50-B31B-BE20C209651D}" type="presParOf" srcId="{0515A0B4-0039-B141-B332-D3F909B74B10}" destId="{570C6846-B159-FD41-AF5C-9EC290A90640}" srcOrd="0" destOrd="0" presId="urn:microsoft.com/office/officeart/2005/8/layout/default"/>
    <dgm:cxn modelId="{F4A0D2BA-5B7A-4E29-89FE-BA01CF2B82DF}" type="presParOf" srcId="{0515A0B4-0039-B141-B332-D3F909B74B10}" destId="{CC8E94AE-4AF9-0241-86FA-A53B5FBBE6D4}" srcOrd="1" destOrd="0" presId="urn:microsoft.com/office/officeart/2005/8/layout/default"/>
    <dgm:cxn modelId="{5ECF8EBD-3F6A-4876-8409-84A33968E928}" type="presParOf" srcId="{0515A0B4-0039-B141-B332-D3F909B74B10}" destId="{145A0319-9620-AC4B-9324-DED101B6BC8A}" srcOrd="2" destOrd="0" presId="urn:microsoft.com/office/officeart/2005/8/layout/default"/>
    <dgm:cxn modelId="{315DE407-AA53-440B-A012-5FD9D8824594}" type="presParOf" srcId="{0515A0B4-0039-B141-B332-D3F909B74B10}" destId="{40FBF3DC-85D9-8149-BCE5-8FA5FA2B5F30}" srcOrd="3" destOrd="0" presId="urn:microsoft.com/office/officeart/2005/8/layout/default"/>
    <dgm:cxn modelId="{325A40EF-ED22-4398-B83D-FD2957CC6F03}" type="presParOf" srcId="{0515A0B4-0039-B141-B332-D3F909B74B10}" destId="{305301F0-16CF-E543-8A7F-154BDDA45132}" srcOrd="4" destOrd="0" presId="urn:microsoft.com/office/officeart/2005/8/layout/default"/>
    <dgm:cxn modelId="{44DE37D1-7078-4E0D-805E-7E84D66B88AC}" type="presParOf" srcId="{0515A0B4-0039-B141-B332-D3F909B74B10}" destId="{C7D8B951-3B3D-4249-927D-A02905BCFDB9}" srcOrd="5" destOrd="0" presId="urn:microsoft.com/office/officeart/2005/8/layout/default"/>
    <dgm:cxn modelId="{7D8C8366-B3DA-46EE-AD88-7BF5407E643C}" type="presParOf" srcId="{0515A0B4-0039-B141-B332-D3F909B74B10}" destId="{812FB3A9-84BE-964F-BDCC-9FBD8D89B27A}" srcOrd="6" destOrd="0" presId="urn:microsoft.com/office/officeart/2005/8/layout/default"/>
    <dgm:cxn modelId="{69B7BBB1-927E-48F6-B5FF-DD68DB4F8578}" type="presParOf" srcId="{0515A0B4-0039-B141-B332-D3F909B74B10}" destId="{823A921B-8DCD-8C4D-A61F-AB5A621A5EBE}" srcOrd="7" destOrd="0" presId="urn:microsoft.com/office/officeart/2005/8/layout/default"/>
    <dgm:cxn modelId="{B9AE4AA5-53CD-412C-9951-33CB6921D475}" type="presParOf" srcId="{0515A0B4-0039-B141-B332-D3F909B74B10}" destId="{C966C183-157A-0140-9AEA-0DF28805D7AD}" srcOrd="8" destOrd="0" presId="urn:microsoft.com/office/officeart/2005/8/layout/default"/>
    <dgm:cxn modelId="{87F7C944-BB19-46B5-A541-0D510848937E}" type="presParOf" srcId="{0515A0B4-0039-B141-B332-D3F909B74B10}" destId="{32F12FE6-268C-E440-BEA3-572E133C4943}" srcOrd="9" destOrd="0" presId="urn:microsoft.com/office/officeart/2005/8/layout/default"/>
    <dgm:cxn modelId="{83BB5E0F-8092-480A-A758-118430BBA081}" type="presParOf" srcId="{0515A0B4-0039-B141-B332-D3F909B74B10}" destId="{3EBB8AC2-108A-064D-9230-45038539639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6846-B159-FD41-AF5C-9EC290A90640}">
      <dsp:nvSpPr>
        <dsp:cNvPr id="0" name=""/>
        <dsp:cNvSpPr/>
      </dsp:nvSpPr>
      <dsp:spPr>
        <a:xfrm>
          <a:off x="0" y="419000"/>
          <a:ext cx="2486421" cy="14918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Document Management systems</a:t>
          </a:r>
          <a:endParaRPr lang="en-US" sz="2300" kern="1200"/>
        </a:p>
      </dsp:txBody>
      <dsp:txXfrm>
        <a:off x="0" y="419000"/>
        <a:ext cx="2486421" cy="1491853"/>
      </dsp:txXfrm>
    </dsp:sp>
    <dsp:sp modelId="{145A0319-9620-AC4B-9324-DED101B6BC8A}">
      <dsp:nvSpPr>
        <dsp:cNvPr id="0" name=""/>
        <dsp:cNvSpPr/>
      </dsp:nvSpPr>
      <dsp:spPr>
        <a:xfrm>
          <a:off x="2735064" y="419000"/>
          <a:ext cx="2486421" cy="14918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E-commerce (catalog portion only)</a:t>
          </a:r>
          <a:endParaRPr lang="en-US" sz="2300" kern="1200"/>
        </a:p>
      </dsp:txBody>
      <dsp:txXfrm>
        <a:off x="2735064" y="419000"/>
        <a:ext cx="2486421" cy="1491853"/>
      </dsp:txXfrm>
    </dsp:sp>
    <dsp:sp modelId="{305301F0-16CF-E543-8A7F-154BDDA45132}">
      <dsp:nvSpPr>
        <dsp:cNvPr id="0" name=""/>
        <dsp:cNvSpPr/>
      </dsp:nvSpPr>
      <dsp:spPr>
        <a:xfrm>
          <a:off x="5470128" y="419000"/>
          <a:ext cx="2486421" cy="149185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Archiving / event logging</a:t>
          </a:r>
          <a:endParaRPr lang="en-US" sz="2300" kern="1200"/>
        </a:p>
      </dsp:txBody>
      <dsp:txXfrm>
        <a:off x="5470128" y="419000"/>
        <a:ext cx="2486421" cy="1491853"/>
      </dsp:txXfrm>
    </dsp:sp>
    <dsp:sp modelId="{812FB3A9-84BE-964F-BDCC-9FBD8D89B27A}">
      <dsp:nvSpPr>
        <dsp:cNvPr id="0" name=""/>
        <dsp:cNvSpPr/>
      </dsp:nvSpPr>
      <dsp:spPr>
        <a:xfrm>
          <a:off x="0" y="2159496"/>
          <a:ext cx="2486421" cy="14918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Real time analytics (based on logging)</a:t>
          </a:r>
          <a:endParaRPr lang="en-US" sz="2300" kern="1200"/>
        </a:p>
      </dsp:txBody>
      <dsp:txXfrm>
        <a:off x="0" y="2159496"/>
        <a:ext cx="2486421" cy="1491853"/>
      </dsp:txXfrm>
    </dsp:sp>
    <dsp:sp modelId="{C966C183-157A-0140-9AEA-0DF28805D7AD}">
      <dsp:nvSpPr>
        <dsp:cNvPr id="0" name=""/>
        <dsp:cNvSpPr/>
      </dsp:nvSpPr>
      <dsp:spPr>
        <a:xfrm>
          <a:off x="2735064" y="2159496"/>
          <a:ext cx="2486421" cy="149185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Gaming </a:t>
          </a:r>
          <a:endParaRPr lang="en-US" sz="2300" kern="1200"/>
        </a:p>
      </dsp:txBody>
      <dsp:txXfrm>
        <a:off x="2735064" y="2159496"/>
        <a:ext cx="2486421" cy="1491853"/>
      </dsp:txXfrm>
    </dsp:sp>
    <dsp:sp modelId="{3EBB8AC2-108A-064D-9230-450385396392}">
      <dsp:nvSpPr>
        <dsp:cNvPr id="0" name=""/>
        <dsp:cNvSpPr/>
      </dsp:nvSpPr>
      <dsp:spPr>
        <a:xfrm>
          <a:off x="5470128" y="2159496"/>
          <a:ext cx="2486421" cy="14918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Mobile</a:t>
          </a:r>
          <a:endParaRPr lang="en-US" sz="2300" kern="1200"/>
        </a:p>
      </dsp:txBody>
      <dsp:txXfrm>
        <a:off x="5470128" y="2159496"/>
        <a:ext cx="2486421" cy="1491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EBF3F-0493-4BAA-A8DB-B63AFCD46FE9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4EEEC-2143-480A-9B75-D6A09B8B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64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60F91-B9F4-44C1-A29E-5D6470838D6E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28570-A238-4228-9102-6BFA6D1F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7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4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important to know when I’m making comparisons.</a:t>
            </a:r>
            <a:r>
              <a:rPr lang="en-US" baseline="0" dirty="0" smtClean="0"/>
              <a:t> E.g. can’t compare this to </a:t>
            </a:r>
            <a:r>
              <a:rPr lang="en-US" baseline="0" dirty="0" err="1" smtClean="0"/>
              <a:t>Riak</a:t>
            </a:r>
            <a:r>
              <a:rPr lang="en-US" baseline="0" dirty="0" smtClean="0"/>
              <a:t> or Cassandra, better to compare to MongoDB, RavenDB.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5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73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they had developers, they’d be this guy.</a:t>
            </a:r>
            <a:r>
              <a:rPr lang="en-US" baseline="0" dirty="0" smtClean="0"/>
              <a:t> Actually, the wireless headset…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6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 when you issue a write, you are writing to one machine in the cloud.</a:t>
            </a:r>
            <a:r>
              <a:rPr lang="en-US" baseline="0" dirty="0" smtClean="0"/>
              <a:t> That machine then replicates. There is a lag between the time it takes to replicate from the machine to the others.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2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they had developers, they’d be this guy.</a:t>
            </a:r>
            <a:r>
              <a:rPr lang="en-US" baseline="0" dirty="0" smtClean="0"/>
              <a:t> Actually, the wireless headset…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days, low usage at 1 CU</a:t>
            </a:r>
            <a:r>
              <a:rPr lang="en-US" baseline="0" dirty="0" smtClean="0"/>
              <a:t> (Capacity Unit) ~ US $22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days, low usage at 1 CU</a:t>
            </a:r>
            <a:r>
              <a:rPr lang="en-US" baseline="0" dirty="0" smtClean="0"/>
              <a:t> (Capacity Unit) ~ US $22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4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 single DocumentDB database can contain practically an unlimited amount of document storage partitioned by collections. Collections form the transaction domains for the documents contained within them. A DocumentDB database is elastic by default – ranging from a few GB to potentially petabytes of SSD backed document storage and provisioned throughput. Unlike a traditional RDBMS database, a database in DocumentDB is not scoped to a single machine.”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the Preview release the collections can grow and shrink anywhere between 0-10GB.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51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demo using the </a:t>
            </a:r>
            <a:r>
              <a:rPr lang="en-US" dirty="0" err="1" smtClean="0"/>
              <a:t>Github</a:t>
            </a:r>
            <a:r>
              <a:rPr lang="en-US" dirty="0" smtClean="0"/>
              <a:t> explorer and look at request headers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7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Sir, the possibility of successfully navigating an asteroid field is approximately 3,720 to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79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08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08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5875F-864E-904A-9895-73A722910F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65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33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71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67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85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Always be storytelling. The whole presentation needs to be a story…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a story about how the Empire needs a new database </a:t>
            </a:r>
            <a:r>
              <a:rPr lang="en-US" baseline="0" dirty="0" smtClean="0"/>
              <a:t> </a:t>
            </a:r>
            <a:r>
              <a:rPr lang="en-US" dirty="0" smtClean="0"/>
              <a:t>after the Rebels destroyed their only copy MS Access when they </a:t>
            </a:r>
            <a:r>
              <a:rPr lang="en-US" baseline="0" dirty="0" smtClean="0"/>
              <a:t> </a:t>
            </a:r>
            <a:r>
              <a:rPr lang="en-US" dirty="0" smtClean="0"/>
              <a:t>blew up the death star.</a:t>
            </a:r>
          </a:p>
          <a:p>
            <a:endParaRPr lang="en-US" dirty="0" smtClean="0"/>
          </a:p>
          <a:p>
            <a:r>
              <a:rPr lang="en-US" dirty="0" smtClean="0"/>
              <a:t>Maybe something in the cloud in case they blow up their next Death Star </a:t>
            </a:r>
            <a:r>
              <a:rPr lang="en-US" baseline="0" dirty="0" smtClean="0"/>
              <a:t> </a:t>
            </a:r>
            <a:r>
              <a:rPr lang="en-US" dirty="0" smtClean="0"/>
              <a:t>At least they have some redundancy/failover.</a:t>
            </a:r>
          </a:p>
          <a:p>
            <a:endParaRPr lang="en-US" dirty="0" smtClean="0"/>
          </a:p>
          <a:p>
            <a:r>
              <a:rPr lang="en-US" dirty="0" smtClean="0"/>
              <a:t>Some researchers claim to have invented something that might remedy the problem…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0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must unlearn what you have learned.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5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58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people have heard of the term </a:t>
            </a:r>
            <a:r>
              <a:rPr lang="en-US" dirty="0" err="1" smtClean="0"/>
              <a:t>pologlot</a:t>
            </a:r>
            <a:r>
              <a:rPr lang="en-US" dirty="0" smtClean="0"/>
              <a:t> programming? So</a:t>
            </a:r>
            <a:r>
              <a:rPr lang="en-US" baseline="0" dirty="0" smtClean="0"/>
              <a:t> these days what’s been popular for a while is this notion of polyglot data </a:t>
            </a:r>
            <a:r>
              <a:rPr lang="en-US" baseline="0" dirty="0" err="1" smtClean="0"/>
              <a:t>stores.n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8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cost of storage has fallen, the viability of Polyglot database solutions is now a reality.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49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do an animation of a </a:t>
            </a:r>
            <a:r>
              <a:rPr lang="en-US" dirty="0" err="1" smtClean="0"/>
              <a:t>db</a:t>
            </a:r>
            <a:r>
              <a:rPr lang="en-US" dirty="0" smtClean="0"/>
              <a:t> growing </a:t>
            </a:r>
          </a:p>
          <a:p>
            <a:r>
              <a:rPr lang="en-US" dirty="0" smtClean="0"/>
              <a:t>and then an animation of </a:t>
            </a:r>
            <a:r>
              <a:rPr lang="en-US" dirty="0" err="1" smtClean="0"/>
              <a:t>severaldbs</a:t>
            </a:r>
            <a:r>
              <a:rPr lang="en-US" dirty="0" smtClean="0"/>
              <a:t> appearing in stages</a:t>
            </a:r>
          </a:p>
          <a:p>
            <a:r>
              <a:rPr lang="en-US" dirty="0" smtClean="0"/>
              <a:t>Remember to mention to </a:t>
            </a:r>
            <a:r>
              <a:rPr lang="en-US" dirty="0" err="1" smtClean="0"/>
              <a:t>te</a:t>
            </a:r>
            <a:r>
              <a:rPr lang="en-US" dirty="0" smtClean="0"/>
              <a:t> listener that in horizontal scale to the </a:t>
            </a:r>
            <a:r>
              <a:rPr lang="en-US" dirty="0" err="1" smtClean="0"/>
              <a:t>dev</a:t>
            </a:r>
            <a:r>
              <a:rPr lang="en-US" dirty="0" smtClean="0"/>
              <a:t>/</a:t>
            </a:r>
            <a:r>
              <a:rPr lang="en-US" dirty="0" err="1" smtClean="0"/>
              <a:t>clien</a:t>
            </a:r>
            <a:endParaRPr lang="en-US" dirty="0" smtClean="0"/>
          </a:p>
          <a:p>
            <a:r>
              <a:rPr lang="en-US" dirty="0" smtClean="0"/>
              <a:t>t it appears we are still hitting one database.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8570-A238-4228-9102-6BFA6D1FEE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0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3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3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76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2852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40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1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1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12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8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1933575"/>
          </a:xfrm>
          <a:noFill/>
        </p:spPr>
        <p:txBody>
          <a:bodyPr anchor="b"/>
          <a:lstStyle>
            <a:lvl1pPr algn="r">
              <a:defRPr sz="3200" b="1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667000"/>
            <a:ext cx="6400800" cy="1752600"/>
          </a:xfrm>
        </p:spPr>
        <p:txBody>
          <a:bodyPr/>
          <a:lstStyle>
            <a:lvl1pPr marL="0" indent="0" algn="r">
              <a:buNone/>
              <a:defRPr b="0">
                <a:latin typeface="Myriad Pro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ppt support_titl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633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946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19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28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600200"/>
            <a:ext cx="6172200" cy="3962400"/>
          </a:xfrm>
          <a:solidFill>
            <a:srgbClr val="FFFFCC"/>
          </a:solidFill>
          <a:ln w="9525">
            <a:solidFill>
              <a:schemeClr val="tx1"/>
            </a:solidFill>
          </a:ln>
        </p:spPr>
        <p:txBody>
          <a:bodyPr/>
          <a:lstStyle>
            <a:lvl1pPr>
              <a:buNone/>
              <a:defRPr sz="1800" b="0">
                <a:latin typeface="Consolas" pitchFamily="49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35775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1816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80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4495800"/>
            <a:ext cx="77724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85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5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5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7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8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5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0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6BE5-B160-4C89-B1DA-70CC697FF1C6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CE885-EF92-493D-8DAF-5004FEE2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74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33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Myriad Pro Light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>
          <a:solidFill>
            <a:schemeClr val="tx1"/>
          </a:solidFill>
          <a:latin typeface="Myriad Pro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Myriad Pro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Myriad Pro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Myriad Pro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loomberg.com/news/2013-10-04/mongodb-becomes-king-of-nyc-startups-with-1-2-billion-valuation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yende.com/blog/168034/azure-documentdb" TargetMode="External"/><Relationship Id="rId2" Type="http://schemas.openxmlformats.org/officeDocument/2006/relationships/hyperlink" Target="http://daprlabs.com/blog/blog/2014/08/22/azure-documentdb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eedback.azure.com/forums/263030-documentd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/index.php?title=Network_partitioning&amp;action=edit&amp;redlink=1" TargetMode="External"/><Relationship Id="rId5" Type="http://schemas.openxmlformats.org/officeDocument/2006/relationships/hyperlink" Target="http://en.wikipedia.org/wiki/Availability" TargetMode="External"/><Relationship Id="rId4" Type="http://schemas.openxmlformats.org/officeDocument/2006/relationships/hyperlink" Target="http://en.wikipedia.org/wiki/Consistency_(database_systems)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codecamp.org/content/images/Sponsors/Infragistics-logo-horizon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70516"/>
            <a:ext cx="4416245" cy="7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trinug.org/Content/Images/trinuglogo-red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65812"/>
            <a:ext cx="1143000" cy="2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28650"/>
            <a:ext cx="3810000" cy="895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209800"/>
            <a:ext cx="9144000" cy="4648200"/>
          </a:xfrm>
          <a:prstGeom prst="rect">
            <a:avLst/>
          </a:prstGeom>
          <a:solidFill>
            <a:srgbClr val="5858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RaleighCodeCamp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0" y="2819400"/>
            <a:ext cx="9067801" cy="31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286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</a:rPr>
              <a:t>Azure DocumentDB</a:t>
            </a:r>
            <a:r>
              <a:rPr lang="en-US" dirty="0" smtClean="0">
                <a:latin typeface="Tahoma" panose="020B0604030504040204" pitchFamily="34" charset="0"/>
              </a:rPr>
              <a:t/>
            </a:r>
            <a:br>
              <a:rPr lang="en-US" dirty="0" smtClean="0">
                <a:latin typeface="Tahoma" panose="020B0604030504040204" pitchFamily="34" charset="0"/>
              </a:rPr>
            </a:br>
            <a:r>
              <a:rPr lang="en-US" dirty="0" smtClean="0">
                <a:latin typeface="Tahoma" panose="020B0604030504040204" pitchFamily="34" charset="0"/>
              </a:rPr>
              <a:t>A </a:t>
            </a:r>
            <a:r>
              <a:rPr lang="en-US" b="1" dirty="0">
                <a:solidFill>
                  <a:srgbClr val="FFFF00"/>
                </a:solidFill>
                <a:latin typeface="Tahoma" panose="020B0604030504040204" pitchFamily="34" charset="0"/>
              </a:rPr>
              <a:t>fully-managed</a:t>
            </a:r>
            <a:r>
              <a:rPr lang="en-US" dirty="0">
                <a:latin typeface="Tahoma" panose="020B0604030504040204" pitchFamily="34" charset="0"/>
              </a:rPr>
              <a:t>, highly scalable NoSQL document database service.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8950272" cy="5029200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0800000">
            <a:off x="4419600" y="5905388"/>
            <a:ext cx="762000" cy="495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6468693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DocumentDB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2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286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</a:rPr>
              <a:t>Azure DocumentDB</a:t>
            </a:r>
            <a:r>
              <a:rPr lang="en-US" dirty="0" smtClean="0">
                <a:latin typeface="Tahoma" panose="020B0604030504040204" pitchFamily="34" charset="0"/>
              </a:rPr>
              <a:t/>
            </a:r>
            <a:br>
              <a:rPr lang="en-US" dirty="0" smtClean="0">
                <a:latin typeface="Tahoma" panose="020B0604030504040204" pitchFamily="34" charset="0"/>
              </a:rPr>
            </a:br>
            <a:r>
              <a:rPr lang="en-US" dirty="0" smtClean="0">
                <a:latin typeface="Tahoma" panose="020B0604030504040204" pitchFamily="34" charset="0"/>
              </a:rPr>
              <a:t>A </a:t>
            </a:r>
            <a:r>
              <a:rPr lang="en-US" b="1" dirty="0">
                <a:solidFill>
                  <a:srgbClr val="FFFF00"/>
                </a:solidFill>
                <a:latin typeface="Tahoma" panose="020B0604030504040204" pitchFamily="34" charset="0"/>
              </a:rPr>
              <a:t>fully-managed</a:t>
            </a:r>
            <a:r>
              <a:rPr lang="en-US" dirty="0">
                <a:latin typeface="Tahoma" panose="020B0604030504040204" pitchFamily="34" charset="0"/>
              </a:rPr>
              <a:t>, highly scalable NoSQL document database service.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914400"/>
            <a:ext cx="8686801" cy="47244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657599" y="5214240"/>
            <a:ext cx="2971800" cy="1570453"/>
            <a:chOff x="4361447" y="5214240"/>
            <a:chExt cx="2267953" cy="1570453"/>
          </a:xfrm>
        </p:grpSpPr>
        <p:pic>
          <p:nvPicPr>
            <p:cNvPr id="1026" name="Picture 2" descr="http://www.chicagonow.com/my-sports-complex/files/2012/06/e-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5678269"/>
              <a:ext cx="914400" cy="1106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loud 5"/>
            <p:cNvSpPr/>
            <p:nvPr/>
          </p:nvSpPr>
          <p:spPr>
            <a:xfrm>
              <a:off x="4361447" y="5678269"/>
              <a:ext cx="1277352" cy="77662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b="1" dirty="0" smtClean="0">
                  <a:solidFill>
                    <a:srgbClr val="FFFF00"/>
                  </a:solidFill>
                </a:rPr>
                <a:t>DocumentDB </a:t>
              </a:r>
              <a:r>
                <a:rPr lang="en-US" sz="1100" b="1" dirty="0" err="1" smtClean="0">
                  <a:solidFill>
                    <a:srgbClr val="FFFF00"/>
                  </a:solidFill>
                </a:rPr>
                <a:t>woz</a:t>
              </a:r>
              <a:r>
                <a:rPr lang="en-US" sz="1100" b="1" dirty="0" smtClean="0">
                  <a:solidFill>
                    <a:srgbClr val="FFFF00"/>
                  </a:solidFill>
                </a:rPr>
                <a:t> ‘ere</a:t>
              </a:r>
              <a:endParaRPr lang="en-US" sz="11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8" name="Straight Connector 7"/>
            <p:cNvCxnSpPr>
              <a:stCxn id="6" idx="0"/>
            </p:cNvCxnSpPr>
            <p:nvPr/>
          </p:nvCxnSpPr>
          <p:spPr>
            <a:xfrm flipV="1">
              <a:off x="5637736" y="5983550"/>
              <a:ext cx="493035" cy="8303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Down Arrow 8"/>
            <p:cNvSpPr/>
            <p:nvPr/>
          </p:nvSpPr>
          <p:spPr>
            <a:xfrm rot="10800000">
              <a:off x="5410200" y="5214240"/>
              <a:ext cx="7620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104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95400"/>
            <a:ext cx="8991600" cy="41865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0" y="2286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</a:rPr>
              <a:t>Azure DocumentDB</a:t>
            </a:r>
            <a:r>
              <a:rPr lang="en-US" dirty="0" smtClean="0">
                <a:latin typeface="Tahoma" panose="020B0604030504040204" pitchFamily="34" charset="0"/>
              </a:rPr>
              <a:t/>
            </a:r>
            <a:br>
              <a:rPr lang="en-US" dirty="0" smtClean="0">
                <a:latin typeface="Tahoma" panose="020B0604030504040204" pitchFamily="34" charset="0"/>
              </a:rPr>
            </a:br>
            <a:r>
              <a:rPr lang="en-US" dirty="0" smtClean="0">
                <a:latin typeface="Tahoma" panose="020B0604030504040204" pitchFamily="34" charset="0"/>
              </a:rPr>
              <a:t>A </a:t>
            </a:r>
            <a:r>
              <a:rPr lang="en-US" b="1" dirty="0">
                <a:solidFill>
                  <a:srgbClr val="FFFF00"/>
                </a:solidFill>
                <a:latin typeface="Tahoma" panose="020B0604030504040204" pitchFamily="34" charset="0"/>
              </a:rPr>
              <a:t>fully-managed</a:t>
            </a:r>
            <a:r>
              <a:rPr lang="en-US" dirty="0">
                <a:latin typeface="Tahoma" panose="020B0604030504040204" pitchFamily="34" charset="0"/>
              </a:rPr>
              <a:t>, highly scalable NoSQL document database service.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30" y="762000"/>
            <a:ext cx="4418943" cy="53957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1295400"/>
            <a:ext cx="3810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/>
              <a:t>As the cost of storage has fallen, the viability of Polyglot database solutions is now a reality</a:t>
            </a:r>
            <a:r>
              <a:rPr lang="en-US" sz="2000" b="1" dirty="0" smtClean="0"/>
              <a:t>. ~ Me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34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286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</a:rPr>
              <a:t>Azure DocumentDB</a:t>
            </a:r>
            <a:r>
              <a:rPr lang="en-US" dirty="0" smtClean="0">
                <a:latin typeface="Tahoma" panose="020B0604030504040204" pitchFamily="34" charset="0"/>
              </a:rPr>
              <a:t/>
            </a:r>
            <a:br>
              <a:rPr lang="en-US" dirty="0" smtClean="0">
                <a:latin typeface="Tahoma" panose="020B0604030504040204" pitchFamily="34" charset="0"/>
              </a:rPr>
            </a:br>
            <a:r>
              <a:rPr lang="en-US" dirty="0" smtClean="0">
                <a:latin typeface="Tahoma" panose="020B0604030504040204" pitchFamily="34" charset="0"/>
              </a:rPr>
              <a:t>A </a:t>
            </a:r>
            <a:r>
              <a:rPr lang="en-US" dirty="0">
                <a:latin typeface="Tahoma" panose="020B0604030504040204" pitchFamily="34" charset="0"/>
              </a:rPr>
              <a:t>fully-managed, </a:t>
            </a:r>
            <a:r>
              <a:rPr lang="en-US" b="1" dirty="0">
                <a:solidFill>
                  <a:srgbClr val="FFFF00"/>
                </a:solidFill>
                <a:latin typeface="Tahoma" panose="020B0604030504040204" pitchFamily="34" charset="0"/>
              </a:rPr>
              <a:t>highly scalable </a:t>
            </a:r>
            <a:r>
              <a:rPr lang="en-US" dirty="0">
                <a:latin typeface="Tahoma" panose="020B0604030504040204" pitchFamily="34" charset="0"/>
              </a:rPr>
              <a:t>NoSQL document database service.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964" y="990599"/>
            <a:ext cx="903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But, by highly scalable we mean “horizontally scalable” (i.e. v. partition tolerant)</a:t>
            </a:r>
          </a:p>
        </p:txBody>
      </p:sp>
      <p:pic>
        <p:nvPicPr>
          <p:cNvPr id="5" name="Picture 2" descr="http://img2.wikia.nocookie.net/__cb20090309234126/starwars/images/e/ee/DeathStar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91074"/>
            <a:ext cx="1410206" cy="141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17381" y="6400800"/>
            <a:ext cx="444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“That’s no moon…” – Obi Wan Kenobi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565" y="1631557"/>
            <a:ext cx="5189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Vertical scaling = more RAM, faster CPU, etc.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4104464"/>
            <a:ext cx="686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Horizontally scaling = more low cost servers/virtual </a:t>
            </a:r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 smtClean="0">
                <a:solidFill>
                  <a:srgbClr val="0070C0"/>
                </a:solidFill>
              </a:rPr>
              <a:t>achines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6" name="Picture 6" descr="http://img3.wikia.nocookie.net/__cb20130221005853/starwars/images/9/9d/DSI_hdapproa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1" y="4651483"/>
            <a:ext cx="1676399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img3.wikia.nocookie.net/__cb20130221005853/starwars/images/9/9d/DSI_hdapproa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54" y="4651482"/>
            <a:ext cx="1676399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://img3.wikia.nocookie.net/__cb20130221005853/starwars/images/9/9d/DSI_hdapproa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4651482"/>
            <a:ext cx="1676399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img3.wikia.nocookie.net/__cb20130221005853/starwars/images/9/9d/DSI_hdapproa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34" y="4651484"/>
            <a:ext cx="1676399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img3.wikia.nocookie.net/__cb20130221005853/starwars/images/9/9d/DSI_hdapproa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8" y="4651485"/>
            <a:ext cx="1676399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42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286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</a:rPr>
              <a:t>Azure DocumentDB</a:t>
            </a:r>
            <a:r>
              <a:rPr lang="en-US" dirty="0" smtClean="0">
                <a:latin typeface="Tahoma" panose="020B0604030504040204" pitchFamily="34" charset="0"/>
              </a:rPr>
              <a:t/>
            </a:r>
            <a:br>
              <a:rPr lang="en-US" dirty="0" smtClean="0">
                <a:latin typeface="Tahoma" panose="020B0604030504040204" pitchFamily="34" charset="0"/>
              </a:rPr>
            </a:br>
            <a:r>
              <a:rPr lang="en-US" dirty="0" smtClean="0">
                <a:latin typeface="Tahoma" panose="020B0604030504040204" pitchFamily="34" charset="0"/>
              </a:rPr>
              <a:t>A </a:t>
            </a:r>
            <a:r>
              <a:rPr lang="en-US" dirty="0">
                <a:latin typeface="Tahoma" panose="020B0604030504040204" pitchFamily="34" charset="0"/>
              </a:rPr>
              <a:t>fully-managed, highly scalable </a:t>
            </a:r>
            <a:r>
              <a:rPr lang="en-US" b="1" dirty="0">
                <a:solidFill>
                  <a:srgbClr val="FFFF00"/>
                </a:solidFill>
                <a:latin typeface="Tahoma" panose="020B0604030504040204" pitchFamily="34" charset="0"/>
              </a:rPr>
              <a:t>NoSQL</a:t>
            </a:r>
            <a:r>
              <a:rPr lang="en-US" dirty="0">
                <a:latin typeface="Tahoma" panose="020B0604030504040204" pitchFamily="34" charset="0"/>
              </a:rPr>
              <a:t> document database service.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04800" y="2209800"/>
            <a:ext cx="8343901" cy="3466796"/>
            <a:chOff x="228600" y="3496503"/>
            <a:chExt cx="8343901" cy="2906534"/>
          </a:xfrm>
        </p:grpSpPr>
        <p:sp>
          <p:nvSpPr>
            <p:cNvPr id="4" name="Cloud 3"/>
            <p:cNvSpPr/>
            <p:nvPr/>
          </p:nvSpPr>
          <p:spPr>
            <a:xfrm>
              <a:off x="5901945" y="5392605"/>
              <a:ext cx="2670556" cy="1010432"/>
            </a:xfrm>
            <a:prstGeom prst="clou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000" dirty="0" smtClean="0">
                  <a:solidFill>
                    <a:schemeClr val="tx1"/>
                  </a:solidFill>
                </a:rPr>
                <a:t>No schema enforced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" name="Cloud 4"/>
            <p:cNvSpPr/>
            <p:nvPr/>
          </p:nvSpPr>
          <p:spPr>
            <a:xfrm>
              <a:off x="691486" y="5777868"/>
              <a:ext cx="2798359" cy="609600"/>
            </a:xfrm>
            <a:prstGeom prst="cloud">
              <a:avLst/>
            </a:prstGeom>
            <a:gradFill>
              <a:gsLst>
                <a:gs pos="100000">
                  <a:schemeClr val="accent6">
                    <a:lumMod val="50000"/>
                  </a:schemeClr>
                </a:gs>
                <a:gs pos="100000">
                  <a:schemeClr val="accent5">
                    <a:tint val="74000"/>
                    <a:satMod val="100000"/>
                    <a:lumMod val="104000"/>
                  </a:schemeClr>
                </a:gs>
                <a:gs pos="100000">
                  <a:schemeClr val="accent5">
                    <a:tint val="78000"/>
                    <a:satMod val="100000"/>
                    <a:lumMod val="100000"/>
                  </a:schemeClr>
                </a:gs>
              </a:gsLst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/>
              <a:r>
                <a:rPr lang="en-US" sz="2000" dirty="0">
                  <a:solidFill>
                    <a:schemeClr val="tx1"/>
                  </a:solidFill>
                </a:rPr>
                <a:t>Open source</a:t>
              </a:r>
            </a:p>
          </p:txBody>
        </p:sp>
        <p:sp>
          <p:nvSpPr>
            <p:cNvPr id="6" name="Cloud 5"/>
            <p:cNvSpPr/>
            <p:nvPr/>
          </p:nvSpPr>
          <p:spPr>
            <a:xfrm>
              <a:off x="4396359" y="3560010"/>
              <a:ext cx="3855634" cy="914400"/>
            </a:xfrm>
            <a:prstGeom prst="clou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000" dirty="0">
                  <a:solidFill>
                    <a:schemeClr val="tx1"/>
                  </a:solidFill>
                </a:rPr>
                <a:t>Designed to run on </a:t>
              </a:r>
              <a:r>
                <a:rPr lang="en-US" sz="2000" dirty="0" smtClean="0">
                  <a:solidFill>
                    <a:schemeClr val="tx1"/>
                  </a:solidFill>
                </a:rPr>
                <a:t>large clusters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Cloud 6"/>
            <p:cNvSpPr/>
            <p:nvPr/>
          </p:nvSpPr>
          <p:spPr>
            <a:xfrm>
              <a:off x="2348484" y="4578741"/>
              <a:ext cx="3553462" cy="906513"/>
            </a:xfrm>
            <a:prstGeom prst="clou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Not using the </a:t>
              </a:r>
              <a:r>
                <a:rPr lang="en-US" sz="2000" dirty="0" smtClean="0">
                  <a:solidFill>
                    <a:schemeClr val="tx1"/>
                  </a:solidFill>
                </a:rPr>
                <a:t>relational model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Cloud 7"/>
            <p:cNvSpPr/>
            <p:nvPr/>
          </p:nvSpPr>
          <p:spPr>
            <a:xfrm>
              <a:off x="228600" y="3496503"/>
              <a:ext cx="3261245" cy="1155083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Model </a:t>
              </a:r>
              <a:r>
                <a:rPr lang="en-US" sz="2000" dirty="0" smtClean="0">
                  <a:solidFill>
                    <a:schemeClr val="tx1"/>
                  </a:solidFill>
                  <a:latin typeface="+mj-lt"/>
                </a:rPr>
                <a:t>not using the SQL language</a:t>
              </a:r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85799" y="1255963"/>
            <a:ext cx="76312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Martin Fowler</a:t>
            </a:r>
            <a:r>
              <a:rPr lang="en-US" sz="2000" b="1" dirty="0" smtClean="0">
                <a:solidFill>
                  <a:srgbClr val="0070C0"/>
                </a:solidFill>
              </a:rPr>
              <a:t>:</a:t>
            </a:r>
            <a:r>
              <a:rPr lang="en-US" sz="2000" b="1" dirty="0" smtClean="0"/>
              <a:t>*</a:t>
            </a:r>
            <a:r>
              <a:rPr lang="en-US" sz="2000" b="1" dirty="0" smtClean="0">
                <a:solidFill>
                  <a:srgbClr val="0070C0"/>
                </a:solidFill>
              </a:rPr>
              <a:t> </a:t>
            </a:r>
            <a:r>
              <a:rPr lang="en-US" sz="2000" dirty="0"/>
              <a:t>Some characteristics are common amongst these databases, but none are </a:t>
            </a:r>
            <a:r>
              <a:rPr lang="en-US" sz="2000" dirty="0" smtClean="0"/>
              <a:t>definitional.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525" y="6157623"/>
            <a:ext cx="814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 pitchFamily="49" charset="0"/>
              </a:rPr>
              <a:t>* “NoSQL </a:t>
            </a:r>
            <a:r>
              <a:rPr lang="en-US" sz="1600" dirty="0">
                <a:latin typeface="Lucida Console" pitchFamily="49" charset="0"/>
              </a:rPr>
              <a:t>Distilled: A Brief Guide to the Emerging World of Polyglot </a:t>
            </a:r>
            <a:r>
              <a:rPr lang="en-US" sz="1600" dirty="0" smtClean="0">
                <a:latin typeface="Lucida Console" pitchFamily="49" charset="0"/>
              </a:rPr>
              <a:t>Persistence”, </a:t>
            </a:r>
            <a:r>
              <a:rPr lang="en-US" sz="1600" i="1" dirty="0" smtClean="0">
                <a:latin typeface="Lucida Console" pitchFamily="49" charset="0"/>
              </a:rPr>
              <a:t>Martin Fowler</a:t>
            </a:r>
            <a:endParaRPr lang="en-US" sz="1600" i="1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09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286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ahoma" panose="020B0604030504040204" pitchFamily="34" charset="0"/>
              </a:rPr>
              <a:t>Azure DocumentDB</a:t>
            </a:r>
            <a:r>
              <a:rPr lang="en-US" dirty="0" smtClean="0">
                <a:latin typeface="Tahoma" panose="020B0604030504040204" pitchFamily="34" charset="0"/>
              </a:rPr>
              <a:t/>
            </a:r>
            <a:br>
              <a:rPr lang="en-US" dirty="0" smtClean="0">
                <a:latin typeface="Tahoma" panose="020B0604030504040204" pitchFamily="34" charset="0"/>
              </a:rPr>
            </a:br>
            <a:r>
              <a:rPr lang="en-US" dirty="0" smtClean="0">
                <a:latin typeface="Tahoma" panose="020B0604030504040204" pitchFamily="34" charset="0"/>
              </a:rPr>
              <a:t>A </a:t>
            </a:r>
            <a:r>
              <a:rPr lang="en-US" dirty="0">
                <a:latin typeface="Tahoma" panose="020B0604030504040204" pitchFamily="34" charset="0"/>
              </a:rPr>
              <a:t>fully-managed, highly scalable NoSQL </a:t>
            </a:r>
            <a:r>
              <a:rPr lang="en-US" b="1" dirty="0">
                <a:solidFill>
                  <a:srgbClr val="FFFF00"/>
                </a:solidFill>
                <a:latin typeface="Tahoma" panose="020B0604030504040204" pitchFamily="34" charset="0"/>
              </a:rPr>
              <a:t>document database service</a:t>
            </a:r>
            <a:r>
              <a:rPr lang="en-US" dirty="0">
                <a:latin typeface="Tahoma" panose="020B0604030504040204" pitchFamily="34" charset="0"/>
              </a:rPr>
              <a:t>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202560" y="1066800"/>
            <a:ext cx="2819400" cy="25146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HBase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Cassandra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Hypertable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endParaRPr lang="en-US" sz="2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3717" y="1048323"/>
            <a:ext cx="1955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Columnar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52678" y="1066800"/>
            <a:ext cx="2819400" cy="253374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Redis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Riak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Memcached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Voldemort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Lucida Console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3678" y="10347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Key-value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02560" y="3800528"/>
            <a:ext cx="2819400" cy="24846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FFFF00"/>
                </a:solidFill>
                <a:latin typeface="Lucida Console" pitchFamily="49" charset="0"/>
              </a:rPr>
              <a:t>DocumentDB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CouchDB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RavenDB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MongoDB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502204" y="3887310"/>
            <a:ext cx="2057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98486" y="3811015"/>
            <a:ext cx="2819400" cy="247418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Neo4J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GiraffeDB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InfiniteGraph</a:t>
            </a:r>
          </a:p>
          <a:p>
            <a:endParaRPr lang="en-US" dirty="0">
              <a:latin typeface="Lucida Console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5765" y="3911248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Graph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3019" y="6270484"/>
            <a:ext cx="8084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Lucida Console" pitchFamily="49" charset="0"/>
              </a:rPr>
              <a:t>* Seven Databases in Seven Weeks, </a:t>
            </a:r>
            <a:r>
              <a:rPr lang="en-US" sz="1600" i="1" dirty="0" smtClean="0">
                <a:latin typeface="Lucida Console" pitchFamily="49" charset="0"/>
              </a:rPr>
              <a:t>Eric Redmond and Jim R. Wilson</a:t>
            </a:r>
            <a:endParaRPr lang="en-US" sz="1600" i="1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6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7" grpId="1" animBg="1"/>
      <p:bldP spid="8" grpId="0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220200" cy="48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590800" y="154773"/>
            <a:ext cx="6362700" cy="9882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JSON Document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66800" y="1295400"/>
            <a:ext cx="7315200" cy="5078313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"_id" : </a:t>
            </a:r>
            <a:r>
              <a:rPr lang="en-US" dirty="0" smtClean="0"/>
              <a:t>“1000”</a:t>
            </a:r>
            <a:endParaRPr lang="en-US" dirty="0"/>
          </a:p>
          <a:p>
            <a:r>
              <a:rPr lang="en-US" dirty="0"/>
              <a:t>    "Title": "What's new in </a:t>
            </a:r>
            <a:r>
              <a:rPr lang="en-US" dirty="0" smtClean="0"/>
              <a:t>DocumentDB",</a:t>
            </a:r>
            <a:endParaRPr lang="en-US" dirty="0"/>
          </a:p>
          <a:p>
            <a:r>
              <a:rPr lang="en-US" dirty="0"/>
              <a:t>    "Content" : " DocumentDB </a:t>
            </a:r>
            <a:r>
              <a:rPr lang="en-US" dirty="0" smtClean="0"/>
              <a:t>1.0 represents </a:t>
            </a:r>
            <a:r>
              <a:rPr lang="en-US" dirty="0"/>
              <a:t>hundreds of </a:t>
            </a:r>
            <a:r>
              <a:rPr lang="en-US" dirty="0" smtClean="0"/>
              <a:t> 		           improvements </a:t>
            </a:r>
            <a:r>
              <a:rPr lang="en-US" dirty="0"/>
              <a:t>and features driven by user </a:t>
            </a:r>
            <a:r>
              <a:rPr lang="en-US" dirty="0" smtClean="0"/>
              <a:t>		           requests</a:t>
            </a:r>
            <a:r>
              <a:rPr lang="en-US" dirty="0"/>
              <a:t>...",</a:t>
            </a:r>
          </a:p>
          <a:p>
            <a:r>
              <a:rPr lang="en-US" dirty="0"/>
              <a:t>    "Author" : {</a:t>
            </a:r>
          </a:p>
          <a:p>
            <a:r>
              <a:rPr lang="en-US" dirty="0"/>
              <a:t>        "FirstName" : "David",</a:t>
            </a:r>
          </a:p>
          <a:p>
            <a:r>
              <a:rPr lang="en-US" dirty="0"/>
              <a:t>        "LastName" : "Green"</a:t>
            </a:r>
          </a:p>
          <a:p>
            <a:r>
              <a:rPr lang="en-US" dirty="0"/>
              <a:t>    },</a:t>
            </a:r>
          </a:p>
          <a:p>
            <a:r>
              <a:rPr lang="en-US" dirty="0" smtClean="0"/>
              <a:t>   "</a:t>
            </a:r>
            <a:r>
              <a:rPr lang="en-US" dirty="0"/>
              <a:t>Comments" : [],</a:t>
            </a:r>
          </a:p>
          <a:p>
            <a:r>
              <a:rPr lang="en-US" dirty="0"/>
              <a:t>    "Tags" : [ </a:t>
            </a:r>
          </a:p>
          <a:p>
            <a:r>
              <a:rPr lang="en-US" dirty="0"/>
              <a:t>        "C#", </a:t>
            </a:r>
          </a:p>
          <a:p>
            <a:r>
              <a:rPr lang="en-US" dirty="0"/>
              <a:t>        ".NET", </a:t>
            </a:r>
          </a:p>
          <a:p>
            <a:r>
              <a:rPr lang="en-US" dirty="0"/>
              <a:t>        "NoSQL", </a:t>
            </a:r>
          </a:p>
          <a:p>
            <a:r>
              <a:rPr lang="en-US" dirty="0"/>
              <a:t>        "MongoDB"</a:t>
            </a:r>
          </a:p>
          <a:p>
            <a:r>
              <a:rPr lang="en-US" dirty="0"/>
              <a:t>    ]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37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43840"/>
            <a:ext cx="6377940" cy="9144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810000"/>
            <a:ext cx="4762500" cy="202882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5501640" cy="2819400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Azure, NoSQL &amp; DocumentDB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Getting Started (Setup in Azure)</a:t>
            </a:r>
          </a:p>
          <a:p>
            <a:r>
              <a:rPr lang="en-US" sz="2000" dirty="0"/>
              <a:t>Working with DocumentDB (C</a:t>
            </a:r>
            <a:r>
              <a:rPr lang="en-US" sz="2000" dirty="0"/>
              <a:t>#)</a:t>
            </a:r>
          </a:p>
          <a:p>
            <a:r>
              <a:rPr lang="en-US" sz="2000" dirty="0"/>
              <a:t>Cost/usage</a:t>
            </a:r>
          </a:p>
          <a:p>
            <a:r>
              <a:rPr lang="en-US" sz="2000" dirty="0"/>
              <a:t>Uses cases &amp; limitations of DocumentDB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5730240" y="6260068"/>
            <a:ext cx="3246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is no </a:t>
            </a:r>
            <a:r>
              <a:rPr lang="en-US" dirty="0" smtClean="0"/>
              <a:t>cave… ~ Han Solo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4.fanpop.com/image/photos/18300000/Star-Wars-Episode-V-Empire-Strikes-Back-Darth-Vader-darth-vader-18355178-1050-6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" y="1524000"/>
            <a:ext cx="8537653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4373"/>
            <a:ext cx="7330440" cy="12930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The Empire Strikes </a:t>
            </a:r>
            <a:r>
              <a:rPr lang="en-US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Back</a:t>
            </a:r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/>
            </a:r>
            <a:b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</a:b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Azure DocumentDB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99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09800" y="291483"/>
            <a:ext cx="6377940" cy="6858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Setup In Azure</a:t>
            </a:r>
            <a:endParaRPr lang="en-US" dirty="0"/>
          </a:p>
        </p:txBody>
      </p:sp>
      <p:pic>
        <p:nvPicPr>
          <p:cNvPr id="5122" name="Picture 2" descr="http://www.gonemovies.com/WWW/WanadooFilms/ScienceFiction/EmpireRuimtesch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2" y="1962134"/>
            <a:ext cx="8996800" cy="344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6"/>
          <p:cNvSpPr/>
          <p:nvPr/>
        </p:nvSpPr>
        <p:spPr>
          <a:xfrm>
            <a:off x="2209800" y="3124200"/>
            <a:ext cx="3429000" cy="4705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Live Demo Edition!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3924300" y="3594717"/>
            <a:ext cx="114300" cy="367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5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295400"/>
            <a:ext cx="4533099" cy="533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6" y="1752600"/>
            <a:ext cx="3464726" cy="310344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617126" y="2514600"/>
            <a:ext cx="762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291483"/>
            <a:ext cx="6377940" cy="6858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For Developers…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638425"/>
            <a:ext cx="8610600" cy="15811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09800" y="291483"/>
            <a:ext cx="6377940" cy="68580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For Developers (cont)…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304800"/>
            <a:ext cx="6377940" cy="1293028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163" y="983865"/>
            <a:ext cx="5501640" cy="2453640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Azure, NoSQL &amp; DocumentDB</a:t>
            </a:r>
          </a:p>
          <a:p>
            <a:r>
              <a:rPr lang="en-US" sz="2000" dirty="0"/>
              <a:t>Getting Started (Setup in Azure)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Working with DocumentDB (C</a:t>
            </a:r>
            <a:r>
              <a:rPr lang="en-US" sz="2000" b="1" dirty="0" smtClean="0">
                <a:solidFill>
                  <a:srgbClr val="FFFF00"/>
                </a:solidFill>
              </a:rPr>
              <a:t>#)</a:t>
            </a:r>
          </a:p>
          <a:p>
            <a:r>
              <a:rPr lang="en-US" sz="2000" dirty="0"/>
              <a:t>Cost/usage</a:t>
            </a:r>
          </a:p>
          <a:p>
            <a:r>
              <a:rPr lang="en-US" sz="2000" dirty="0"/>
              <a:t>Uses cases &amp; limitations of DocumentDB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146" name="Picture 2" descr="http://img1.wikia.nocookie.net/__cb20121214162711/es.starwars/images/8/8c/250px-Lobot_b_t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73" y="3437505"/>
            <a:ext cx="2381250" cy="258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Lobothe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803" y="3437505"/>
            <a:ext cx="3044386" cy="25443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6324600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am altering the deal. Pray I don't alter it any further. </a:t>
            </a:r>
            <a:r>
              <a:rPr lang="en-US" dirty="0" smtClean="0"/>
              <a:t>~ </a:t>
            </a:r>
            <a:r>
              <a:rPr lang="en-US" dirty="0"/>
              <a:t>Darth Vader</a:t>
            </a:r>
          </a:p>
        </p:txBody>
      </p:sp>
    </p:spTree>
    <p:extLst>
      <p:ext uri="{BB962C8B-B14F-4D97-AF65-F5344CB8AC3E}">
        <p14:creationId xmlns:p14="http://schemas.microsoft.com/office/powerpoint/2010/main" val="227539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37748"/>
            <a:ext cx="2606040" cy="281937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Basic CRUD:</a:t>
            </a:r>
          </a:p>
          <a:p>
            <a:pPr lvl="1"/>
            <a:r>
              <a:rPr lang="en-US" sz="2400" dirty="0" smtClean="0"/>
              <a:t>Create</a:t>
            </a:r>
          </a:p>
          <a:p>
            <a:pPr lvl="1"/>
            <a:r>
              <a:rPr lang="en-US" sz="2400" dirty="0" smtClean="0"/>
              <a:t>Read</a:t>
            </a:r>
          </a:p>
          <a:p>
            <a:pPr lvl="1"/>
            <a:r>
              <a:rPr lang="en-US" sz="2400" dirty="0" smtClean="0"/>
              <a:t>Update</a:t>
            </a:r>
          </a:p>
          <a:p>
            <a:pPr lvl="1"/>
            <a:r>
              <a:rPr lang="en-US" sz="2400" dirty="0" smtClean="0"/>
              <a:t>Delete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2400" y="838200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Advanced Topics: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Indexes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Consistency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Programmability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UDFs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Triggers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Stored Procedures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63" y="3757118"/>
            <a:ext cx="5297637" cy="27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8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858000" cy="662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Indexing in DocumentDB</a:t>
            </a:r>
            <a:endParaRPr lang="en-US" sz="2800" dirty="0" smtClean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1618488"/>
            <a:ext cx="8763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By default everything is indexed</a:t>
            </a:r>
            <a:br>
              <a:rPr lang="en-US" sz="2400" dirty="0" smtClean="0"/>
            </a:b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Indexes are schema free</a:t>
            </a:r>
            <a:br>
              <a:rPr lang="en-US" sz="2400" dirty="0" smtClean="0"/>
            </a:b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Indexing is not a B-Tree and works really well under write pressure and at scale</a:t>
            </a:r>
            <a:br>
              <a:rPr lang="en-US" sz="2400" dirty="0" smtClean="0"/>
            </a:b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Out of the Box. It Just Works.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823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228600"/>
            <a:ext cx="35060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Tuning Consistency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381000" y="751820"/>
            <a:ext cx="937260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Database accounts are configured with a </a:t>
            </a:r>
            <a:r>
              <a:rPr lang="en-US" sz="2000" b="1" dirty="0" smtClean="0">
                <a:solidFill>
                  <a:srgbClr val="FF0000"/>
                </a:solidFill>
              </a:rPr>
              <a:t>Default</a:t>
            </a:r>
            <a:r>
              <a:rPr lang="en-US" sz="2000" dirty="0" smtClean="0"/>
              <a:t> consistency level. Consistency level can be weakened per read/write request.</a:t>
            </a:r>
            <a:br>
              <a:rPr lang="en-US" sz="2000" dirty="0" smtClean="0"/>
            </a:b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Four consistency levels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FF00"/>
                </a:solidFill>
              </a:rPr>
              <a:t>STRONG</a:t>
            </a:r>
            <a:r>
              <a:rPr lang="en-US" sz="2000" dirty="0" smtClean="0"/>
              <a:t> – </a:t>
            </a:r>
            <a:r>
              <a:rPr lang="en-US" dirty="0" smtClean="0"/>
              <a:t>all writes are visible to readers. Writes committed by a majority quorum of replicas and reads are acknowledge by the majority read quorum.</a:t>
            </a:r>
            <a:br>
              <a:rPr lang="en-US" dirty="0" smtClean="0"/>
            </a:br>
            <a:endParaRPr lang="en-US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BOUNDED STALENESS </a:t>
            </a:r>
            <a:r>
              <a:rPr lang="en-US" dirty="0" smtClean="0"/>
              <a:t>– guaranteed ordering of writes, reads adhere to minimum freshness. Writes are propagated asynchronously, reads are acknowledged by majority quorum lagging writes by at most N seconds or operations (configurable).</a:t>
            </a:r>
            <a:br>
              <a:rPr lang="en-US" dirty="0" smtClean="0"/>
            </a:br>
            <a:endParaRPr lang="en-US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SESSION (Default) </a:t>
            </a:r>
            <a:r>
              <a:rPr lang="en-US" dirty="0" smtClean="0"/>
              <a:t>– read your own writes. Writes are propagated asynchronously while reads for a session are issued against the single replica that can serve the requested version.</a:t>
            </a:r>
            <a:br>
              <a:rPr lang="en-US" dirty="0" smtClean="0"/>
            </a:br>
            <a:endParaRPr lang="en-US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EVENTUAL</a:t>
            </a:r>
            <a:r>
              <a:rPr lang="en-US" sz="2000" dirty="0" smtClean="0"/>
              <a:t> </a:t>
            </a:r>
            <a:r>
              <a:rPr lang="en-US" dirty="0" smtClean="0"/>
              <a:t>– reads eventually converge with writes. Writes are propagated asynchronously while reads can be acknowledged by any replica. Readers may view older data than previously observed.</a:t>
            </a:r>
          </a:p>
        </p:txBody>
      </p:sp>
    </p:spTree>
    <p:extLst>
      <p:ext uri="{BB962C8B-B14F-4D97-AF65-F5344CB8AC3E}">
        <p14:creationId xmlns:p14="http://schemas.microsoft.com/office/powerpoint/2010/main" val="116492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03450" y="304800"/>
            <a:ext cx="5860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Programmability in DocumentDB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343949" y="1066800"/>
            <a:ext cx="8839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Familiar constructs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Stored procs, UDFs, triggers</a:t>
            </a:r>
            <a:br>
              <a:rPr lang="en-US" sz="2400" dirty="0" smtClean="0"/>
            </a:b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Transactional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Each call to the service is an ACID transaction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Uncaught exception to rollback</a:t>
            </a:r>
            <a:br>
              <a:rPr lang="en-US" sz="2400" dirty="0" smtClean="0"/>
            </a:b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Sandboxed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imports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network calls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Eval()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Resource governed</a:t>
            </a:r>
            <a:br>
              <a:rPr lang="en-US" sz="2400" dirty="0" smtClean="0"/>
            </a:br>
            <a:r>
              <a:rPr lang="en-US" sz="2400" dirty="0" smtClean="0"/>
              <a:t> &amp; time bound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987" y="4343400"/>
            <a:ext cx="504701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03450" y="304800"/>
            <a:ext cx="5646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Where to Use Programmability?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343949" y="1066800"/>
            <a:ext cx="8839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Reduce Network Calls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Bulk Insert</a:t>
            </a:r>
            <a:br>
              <a:rPr lang="en-US" sz="2400" dirty="0" smtClean="0"/>
            </a:b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Multi-Document Transactions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Each call in ACID transaction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multi-statement transactions</a:t>
            </a:r>
            <a:br>
              <a:rPr lang="en-US" sz="2400" dirty="0" smtClean="0"/>
            </a:br>
            <a:r>
              <a:rPr lang="en-US" sz="2400" dirty="0" smtClean="0"/>
              <a:t>(i.e. One REST call = One transaction)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Transform &amp; Join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Pull content from multiple documents. Perform calculations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JOIN operator intradoc only</a:t>
            </a:r>
            <a:br>
              <a:rPr lang="en-US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98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9273"/>
            <a:ext cx="6377940" cy="1293028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1046671"/>
            <a:ext cx="5501640" cy="2453640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Azure, NoSQL &amp; DocumentDB</a:t>
            </a:r>
          </a:p>
          <a:p>
            <a:r>
              <a:rPr lang="en-US" sz="2000" dirty="0"/>
              <a:t>Getting Started (Setup in Azure)</a:t>
            </a:r>
          </a:p>
          <a:p>
            <a:r>
              <a:rPr lang="en-US" sz="2000" dirty="0"/>
              <a:t>Working with DocumentDB (C#)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Cost/usage</a:t>
            </a:r>
          </a:p>
          <a:p>
            <a:r>
              <a:rPr lang="en-US" sz="2000" dirty="0"/>
              <a:t>Uses cases &amp; limitations of DocumentDB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AutoShape 4" descr="Lobothe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3478975"/>
            <a:ext cx="6705600" cy="28568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7440" y="6400800"/>
            <a:ext cx="295656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 smtClean="0"/>
              <a:t>“Ben…” – Luke Skywalker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463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1295400"/>
            <a:ext cx="4378171" cy="2819400"/>
          </a:xfrm>
        </p:spPr>
        <p:txBody>
          <a:bodyPr>
            <a:noAutofit/>
          </a:bodyPr>
          <a:lstStyle/>
          <a:p>
            <a:r>
              <a:rPr lang="en-US" sz="1800" dirty="0" smtClean="0"/>
              <a:t>{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</a:t>
            </a:r>
            <a:r>
              <a:rPr lang="en-US" sz="1800" dirty="0" smtClean="0"/>
              <a:t>  name: “David Green”,</a:t>
            </a:r>
            <a:br>
              <a:rPr lang="en-US" sz="1800" dirty="0" smtClean="0"/>
            </a:br>
            <a:r>
              <a:rPr lang="en-US" sz="1800" dirty="0" smtClean="0"/>
              <a:t>   twitter: “@davidjeet”,   </a:t>
            </a:r>
            <a:br>
              <a:rPr lang="en-US" sz="1800" dirty="0" smtClean="0"/>
            </a:br>
            <a:r>
              <a:rPr lang="en-US" sz="1800" dirty="0" smtClean="0"/>
              <a:t>   location: “Durham, NC”,</a:t>
            </a:r>
            <a:br>
              <a:rPr lang="en-US" sz="1800" dirty="0" smtClean="0"/>
            </a:br>
            <a:r>
              <a:rPr lang="en-US" sz="1800" dirty="0" smtClean="0"/>
              <a:t>   company: “PeopleFluent”,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   favorite_database</a:t>
            </a:r>
            <a:r>
              <a:rPr lang="en-US" sz="1800" dirty="0"/>
              <a:t>: “MongoDB”,</a:t>
            </a:r>
            <a:br>
              <a:rPr lang="en-US" sz="1800" dirty="0"/>
            </a:br>
            <a:r>
              <a:rPr lang="en-US" sz="1800" dirty="0"/>
              <a:t>   favorite_language: “C#”,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 favorite_movie: “Umm…”	</a:t>
            </a:r>
            <a:br>
              <a:rPr lang="en-US" sz="1800" dirty="0" smtClean="0"/>
            </a:br>
            <a:r>
              <a:rPr lang="en-US" sz="1800" dirty="0" smtClean="0"/>
              <a:t>}</a:t>
            </a:r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pic>
        <p:nvPicPr>
          <p:cNvPr id="2050" name="Picture 2" descr="http://coolvibe.com/wp-content/uploads/2010/09/boba_fett___no_disintegrations_by_adonihs-d2yz3ss-992x15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693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95800" y="152400"/>
            <a:ext cx="44577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Who I AM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044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62200" y="37560"/>
            <a:ext cx="6377940" cy="1015846"/>
          </a:xfrm>
        </p:spPr>
        <p:txBody>
          <a:bodyPr/>
          <a:lstStyle/>
          <a:p>
            <a:r>
              <a:rPr lang="en-US" dirty="0" smtClean="0"/>
              <a:t>COSt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8712"/>
            <a:ext cx="4724400" cy="62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62200" y="37560"/>
            <a:ext cx="6377940" cy="1015846"/>
          </a:xfrm>
        </p:spPr>
        <p:txBody>
          <a:bodyPr/>
          <a:lstStyle/>
          <a:p>
            <a:r>
              <a:rPr lang="en-US" dirty="0" smtClean="0"/>
              <a:t>Capacity UNITS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3" y="1152524"/>
            <a:ext cx="7751038" cy="41629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3763" y="5562600"/>
            <a:ext cx="8656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wf_segoe-ui_normal"/>
              </a:rPr>
              <a:t>“Each </a:t>
            </a:r>
            <a:r>
              <a:rPr lang="en-US" dirty="0">
                <a:latin typeface="wf_segoe-ui_normal"/>
              </a:rPr>
              <a:t>CU comes with 3 elastic collections, 10GB of SSD backed provisioned document storage and 2000 request units (RU) worth of provisioned throughput. The provisioned storage and the throughput capacity associated with a CU is distributed across the DocumentDB collections you </a:t>
            </a:r>
            <a:r>
              <a:rPr lang="en-US" dirty="0" smtClean="0">
                <a:latin typeface="wf_segoe-ui_normal"/>
              </a:rPr>
              <a:t>create”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0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86102"/>
            <a:ext cx="8839200" cy="39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9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" y="1294442"/>
            <a:ext cx="8953550" cy="44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24033"/>
            <a:ext cx="6377940" cy="1293028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83" y="1752600"/>
            <a:ext cx="2902527" cy="39909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21810" y="4059093"/>
            <a:ext cx="2797206" cy="1329154"/>
            <a:chOff x="6324600" y="4876800"/>
            <a:chExt cx="2797206" cy="1329154"/>
          </a:xfrm>
        </p:grpSpPr>
        <p:sp>
          <p:nvSpPr>
            <p:cNvPr id="9" name="TextBox 8"/>
            <p:cNvSpPr txBox="1"/>
            <p:nvPr/>
          </p:nvSpPr>
          <p:spPr>
            <a:xfrm>
              <a:off x="6324600" y="5867400"/>
              <a:ext cx="2797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</a:rPr>
                <a:t>Original iWatch prototype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8246690" y="4876800"/>
              <a:ext cx="685800" cy="76200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endCxn id="10" idx="3"/>
            </p:cNvCxnSpPr>
            <p:nvPr/>
          </p:nvCxnSpPr>
          <p:spPr>
            <a:xfrm flipV="1">
              <a:off x="7902757" y="5527208"/>
              <a:ext cx="444366" cy="416392"/>
            </a:xfrm>
            <a:prstGeom prst="straightConnector1">
              <a:avLst/>
            </a:prstGeom>
            <a:ln w="508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66198" y="6024949"/>
            <a:ext cx="907780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 smtClean="0"/>
              <a:t>“I've </a:t>
            </a:r>
            <a:r>
              <a:rPr lang="en-US" sz="1700" dirty="0"/>
              <a:t>just made a deal that'll keep the Empire out of here forever</a:t>
            </a:r>
            <a:r>
              <a:rPr lang="en-US" sz="1700" dirty="0" smtClean="0"/>
              <a:t>.” ~ Lando Calrissian</a:t>
            </a:r>
            <a:endParaRPr lang="en-US" sz="17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59836" y="1557902"/>
            <a:ext cx="5703677" cy="2453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Introduction</a:t>
            </a:r>
          </a:p>
          <a:p>
            <a:r>
              <a:rPr lang="en-US" sz="2000" dirty="0" smtClean="0"/>
              <a:t>Azure, NoSQL &amp; DocumentDB</a:t>
            </a:r>
          </a:p>
          <a:p>
            <a:r>
              <a:rPr lang="en-US" sz="2000" dirty="0" smtClean="0"/>
              <a:t>Getting Started (Setup in Azure)</a:t>
            </a:r>
          </a:p>
          <a:p>
            <a:r>
              <a:rPr lang="en-US" sz="2000" dirty="0" smtClean="0"/>
              <a:t>Working with DocumentDB (C#)</a:t>
            </a:r>
          </a:p>
          <a:p>
            <a:r>
              <a:rPr lang="en-US" sz="2000" dirty="0"/>
              <a:t>Cost/usage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Uses cases &amp; limitations </a:t>
            </a:r>
            <a:r>
              <a:rPr lang="en-US" sz="2000" b="1" dirty="0">
                <a:solidFill>
                  <a:srgbClr val="FFFF00"/>
                </a:solidFill>
              </a:rPr>
              <a:t>of </a:t>
            </a:r>
            <a:r>
              <a:rPr lang="en-US" sz="2000" b="1" dirty="0" smtClean="0">
                <a:solidFill>
                  <a:srgbClr val="FFFF00"/>
                </a:solidFill>
              </a:rPr>
              <a:t>DocumentDB 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598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522" y="533400"/>
            <a:ext cx="8229600" cy="949072"/>
          </a:xfrm>
        </p:spPr>
        <p:txBody>
          <a:bodyPr/>
          <a:lstStyle/>
          <a:p>
            <a:r>
              <a:rPr lang="en-US" dirty="0" smtClean="0"/>
              <a:t>When to use DocumentDB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5522" y="4109276"/>
            <a:ext cx="8289878" cy="2353229"/>
            <a:chOff x="625522" y="4109276"/>
            <a:chExt cx="7527878" cy="2353229"/>
          </a:xfrm>
        </p:grpSpPr>
        <p:sp>
          <p:nvSpPr>
            <p:cNvPr id="7" name="Rectangle 6"/>
            <p:cNvSpPr/>
            <p:nvPr/>
          </p:nvSpPr>
          <p:spPr>
            <a:xfrm>
              <a:off x="1143000" y="4892845"/>
              <a:ext cx="70104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out the </a:t>
              </a:r>
              <a:r>
                <a:rPr lang="en-US" sz="24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operation(s) you do 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most and optimize for </a:t>
              </a:r>
              <a:r>
                <a:rPr lang="en-US" sz="24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those cases. If you have an existing product, gather metrics </a:t>
              </a: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current usage </a:t>
              </a:r>
              <a:r>
                <a:rPr lang="en-US" sz="24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patterns (e.g. reads/writes per second) to help guide you.</a:t>
              </a:r>
              <a:endPara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625522" y="4109276"/>
              <a:ext cx="4343400" cy="9507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</a:rPr>
                <a:t>General Principle 2: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600" y="1295400"/>
            <a:ext cx="8382000" cy="2248471"/>
            <a:chOff x="609600" y="1302756"/>
            <a:chExt cx="7543800" cy="2241115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609600" y="1302756"/>
              <a:ext cx="43434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 smtClean="0">
                  <a:solidFill>
                    <a:schemeClr val="accent6">
                      <a:lumMod val="75000"/>
                    </a:schemeClr>
                  </a:solidFill>
                </a:rPr>
                <a:t>General Principle 1:</a:t>
              </a:r>
              <a:endParaRPr lang="en-US" sz="3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43000" y="2343542"/>
              <a:ext cx="7010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</a:t>
              </a:r>
              <a:r>
                <a:rPr lang="en-US" sz="24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now your use case. Do not force fit a technology for a problem. Rather, choose the </a:t>
              </a:r>
              <a:r>
                <a:rPr lang="en-US" sz="24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technology </a:t>
              </a:r>
              <a:r>
                <a:rPr lang="en-US" sz="2400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that best aligns with solving your problem.</a:t>
              </a:r>
              <a:endPara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41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8229600" cy="1143000"/>
          </a:xfrm>
        </p:spPr>
        <p:txBody>
          <a:bodyPr/>
          <a:lstStyle/>
          <a:p>
            <a:r>
              <a:rPr lang="en-US" dirty="0" smtClean="0"/>
              <a:t>DocumentDB Use Cases	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517474"/>
              </p:ext>
            </p:extLst>
          </p:nvPr>
        </p:nvGraphicFramePr>
        <p:xfrm>
          <a:off x="593725" y="2193925"/>
          <a:ext cx="7956550" cy="4070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560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1000"/>
            <a:ext cx="7315200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fbcdn-sphotos-g-a.akamaihd.net/hphotos-ak-xaf1/v/t1.0-9/10606184_10154816377535165_7413253728629966146_n.jpg?oh=7f8f30fec153dc8f48580bd1fad8bb52&amp;oe=54B5C126&amp;__gda__=1424364178_e1ba78b16bd1ee03e889f6b894c355c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806825" cy="285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4144051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Darth Vader  (me)</a:t>
            </a:r>
            <a:r>
              <a:rPr lang="en-US" dirty="0" smtClean="0">
                <a:solidFill>
                  <a:srgbClr val="00B050"/>
                </a:solidFill>
              </a:rPr>
              <a:t>: </a:t>
            </a:r>
            <a:r>
              <a:rPr lang="en-US" dirty="0"/>
              <a:t>What is thy bidding, my master?</a:t>
            </a:r>
          </a:p>
          <a:p>
            <a:r>
              <a:rPr lang="en-US" b="1" dirty="0">
                <a:solidFill>
                  <a:schemeClr val="accent1"/>
                </a:solidFill>
              </a:rPr>
              <a:t>Emperor (Dwight): </a:t>
            </a:r>
            <a:r>
              <a:rPr lang="en-US" dirty="0"/>
              <a:t>There is a great disturbance in the Force.</a:t>
            </a:r>
          </a:p>
          <a:p>
            <a:r>
              <a:rPr lang="en-US" b="1" dirty="0">
                <a:solidFill>
                  <a:srgbClr val="00B050"/>
                </a:solidFill>
              </a:rPr>
              <a:t>Darth </a:t>
            </a:r>
            <a:r>
              <a:rPr lang="en-US" b="1" dirty="0" smtClean="0">
                <a:solidFill>
                  <a:srgbClr val="00B050"/>
                </a:solidFill>
              </a:rPr>
              <a:t>Vader: </a:t>
            </a:r>
            <a:r>
              <a:rPr lang="en-US" dirty="0"/>
              <a:t>I have felt 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2856" y="5366545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Me: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What </a:t>
            </a:r>
            <a:r>
              <a:rPr lang="en-US" dirty="0" smtClean="0"/>
              <a:t>do you think of Microsoft DocumentDB?</a:t>
            </a:r>
            <a:endParaRPr lang="en-US" dirty="0"/>
          </a:p>
          <a:p>
            <a:r>
              <a:rPr lang="en-US" b="1" dirty="0" smtClean="0">
                <a:solidFill>
                  <a:srgbClr val="00B050"/>
                </a:solidFill>
              </a:rPr>
              <a:t>Dwight</a:t>
            </a:r>
            <a:r>
              <a:rPr lang="en-US" dirty="0" smtClean="0">
                <a:solidFill>
                  <a:srgbClr val="00B050"/>
                </a:solidFill>
              </a:rPr>
              <a:t>: </a:t>
            </a:r>
            <a:r>
              <a:rPr lang="en-US" dirty="0" smtClean="0"/>
              <a:t>I haven’t really looked at it.</a:t>
            </a:r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Me</a:t>
            </a:r>
            <a:r>
              <a:rPr lang="en-US" b="1" dirty="0">
                <a:solidFill>
                  <a:schemeClr val="accent1"/>
                </a:solidFill>
              </a:rPr>
              <a:t>: </a:t>
            </a:r>
            <a:r>
              <a:rPr lang="en-US" dirty="0" smtClean="0"/>
              <a:t>Oh, so your not worried about a competitor?</a:t>
            </a:r>
          </a:p>
          <a:p>
            <a:r>
              <a:rPr lang="en-US" b="1" dirty="0">
                <a:solidFill>
                  <a:srgbClr val="00B050"/>
                </a:solidFill>
              </a:rPr>
              <a:t>Dwight: </a:t>
            </a:r>
            <a:r>
              <a:rPr lang="en-US" dirty="0" smtClean="0"/>
              <a:t>Well it’s Microsoft…(just laughs)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182908" y="228600"/>
            <a:ext cx="5580092" cy="1200329"/>
            <a:chOff x="3182908" y="228600"/>
            <a:chExt cx="5580092" cy="1200329"/>
          </a:xfrm>
        </p:grpSpPr>
        <p:sp>
          <p:nvSpPr>
            <p:cNvPr id="3" name="Rectangle 2"/>
            <p:cNvSpPr/>
            <p:nvPr/>
          </p:nvSpPr>
          <p:spPr>
            <a:xfrm>
              <a:off x="4191000" y="228600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Helvetica" panose="020B0604020202020204" pitchFamily="34" charset="0"/>
                </a:rPr>
                <a:t>Dwight Merriman: Founder </a:t>
              </a:r>
              <a:r>
                <a:rPr lang="en-US" dirty="0">
                  <a:solidFill>
                    <a:srgbClr val="FFFF00"/>
                  </a:solidFill>
                  <a:latin typeface="Helvetica" panose="020B0604020202020204" pitchFamily="34" charset="0"/>
                </a:rPr>
                <a:t>and chairman of MongoDB, the fastest growing database platform in the world</a:t>
              </a:r>
              <a:r>
                <a:rPr lang="en-US" dirty="0" smtClean="0">
                  <a:solidFill>
                    <a:srgbClr val="FFFF00"/>
                  </a:solidFill>
                  <a:latin typeface="Helvetica" panose="020B0604020202020204" pitchFamily="34" charset="0"/>
                </a:rPr>
                <a:t>. MongoDB has a estimated valuation of </a:t>
              </a:r>
              <a:r>
                <a:rPr lang="en-US" dirty="0" smtClean="0">
                  <a:solidFill>
                    <a:srgbClr val="FFFF00"/>
                  </a:solidFill>
                  <a:latin typeface="Helvetica" panose="020B0604020202020204" pitchFamily="34" charset="0"/>
                  <a:hlinkClick r:id="rId4"/>
                </a:rPr>
                <a:t>1.2 billion dollars</a:t>
              </a:r>
              <a:r>
                <a:rPr lang="en-US" dirty="0" smtClean="0">
                  <a:solidFill>
                    <a:srgbClr val="FFFF00"/>
                  </a:solidFill>
                  <a:latin typeface="Helvetica" panose="020B0604020202020204" pitchFamily="34" charset="0"/>
                </a:rPr>
                <a:t>.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 rot="3989377">
              <a:off x="3547074" y="328252"/>
              <a:ext cx="301625" cy="10299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8600" y="2626892"/>
            <a:ext cx="5945188" cy="1374062"/>
            <a:chOff x="228600" y="2626892"/>
            <a:chExt cx="5945188" cy="1374062"/>
          </a:xfrm>
        </p:grpSpPr>
        <p:sp>
          <p:nvSpPr>
            <p:cNvPr id="7" name="Rectangle 6"/>
            <p:cNvSpPr/>
            <p:nvPr/>
          </p:nvSpPr>
          <p:spPr>
            <a:xfrm>
              <a:off x="228600" y="3354623"/>
              <a:ext cx="59451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Helvetica" panose="020B0604020202020204" pitchFamily="34" charset="0"/>
                </a:rPr>
                <a:t>Me: Founder of nothing significant. </a:t>
              </a:r>
            </a:p>
            <a:p>
              <a:r>
                <a:rPr lang="en-US" dirty="0" smtClean="0">
                  <a:solidFill>
                    <a:srgbClr val="FFFF00"/>
                  </a:solidFill>
                  <a:latin typeface="Helvetica" panose="020B0604020202020204" pitchFamily="34" charset="0"/>
                </a:rPr>
                <a:t>With my mortgage I have a negative net worth.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 rot="12907323">
              <a:off x="1114687" y="2626892"/>
              <a:ext cx="301625" cy="79172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021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014" y="53281"/>
            <a:ext cx="8229600" cy="1143000"/>
          </a:xfrm>
        </p:spPr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735970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ocument </a:t>
            </a:r>
            <a:r>
              <a:rPr lang="en-US" sz="2000" dirty="0"/>
              <a:t>size </a:t>
            </a:r>
            <a:r>
              <a:rPr lang="en-US" sz="2000" dirty="0" smtClean="0"/>
              <a:t>limits (originally 16KB, but now 256KB) 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 </a:t>
            </a:r>
            <a:r>
              <a:rPr lang="en-US" sz="2000" dirty="0"/>
              <a:t>local </a:t>
            </a:r>
            <a:r>
              <a:rPr lang="en-US" sz="2000" dirty="0" smtClean="0"/>
              <a:t>version</a:t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Missing certain fundamental constructs (e.g. ORDER BY)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for aggregate </a:t>
            </a:r>
            <a:r>
              <a:rPr lang="en-US" sz="2000" dirty="0" err="1"/>
              <a:t>fxns</a:t>
            </a:r>
            <a:r>
              <a:rPr lang="en-US" sz="2000" dirty="0"/>
              <a:t> (e.g. Group BY</a:t>
            </a:r>
            <a:r>
              <a:rPr lang="en-US" sz="2000" dirty="0" smtClean="0"/>
              <a:t>)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trike="sngStrike" dirty="0" smtClean="0"/>
              <a:t>No tooling</a:t>
            </a:r>
            <a:r>
              <a:rPr lang="en-US" sz="2000" strike="sngStrike" dirty="0"/>
              <a:t> </a:t>
            </a:r>
            <a:r>
              <a:rPr lang="en-US" sz="2000" dirty="0" smtClean="0"/>
              <a:t>(okay, okay…lame tooling)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2" y="6169640"/>
            <a:ext cx="66175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Comparing DocumentDB with MongoDB:</a:t>
            </a:r>
            <a:br>
              <a:rPr lang="en-US" sz="1600" dirty="0" smtClean="0"/>
            </a:b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://daprlabs.com/blog/blog/2014/08/22/azure-documentdb/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20486" y="5266526"/>
            <a:ext cx="79856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Ayende’s Review</a:t>
            </a:r>
            <a:r>
              <a:rPr lang="en-US" sz="1600" dirty="0" smtClean="0"/>
              <a:t>:</a:t>
            </a:r>
          </a:p>
          <a:p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ayende.com/blog/168034/azure-documentdb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4419600"/>
            <a:ext cx="8214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Forum For links and suggestions: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feedback.azure.com/forums/263030-documentdb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10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52400"/>
            <a:ext cx="6377940" cy="1293028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60198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You </a:t>
            </a:r>
            <a:r>
              <a:rPr lang="en-US" dirty="0"/>
              <a:t>have your moments. Not many of them, but you do have them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~ </a:t>
            </a:r>
            <a:r>
              <a:rPr lang="en-US" dirty="0"/>
              <a:t>Princess </a:t>
            </a:r>
            <a:r>
              <a:rPr lang="en-US" dirty="0" smtClean="0"/>
              <a:t>Leia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400" y="691181"/>
            <a:ext cx="6629400" cy="2172886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Introduction</a:t>
            </a:r>
          </a:p>
          <a:p>
            <a:r>
              <a:rPr lang="en-US" sz="2000" dirty="0"/>
              <a:t>Azure, NoSQL &amp; DocumentDB</a:t>
            </a:r>
          </a:p>
          <a:p>
            <a:r>
              <a:rPr lang="en-US" sz="2000" dirty="0"/>
              <a:t>Getting Started (Setup in Azure)</a:t>
            </a:r>
          </a:p>
          <a:p>
            <a:r>
              <a:rPr lang="en-US" sz="2000" dirty="0"/>
              <a:t>Working with DocumentDB (C#)</a:t>
            </a:r>
          </a:p>
          <a:p>
            <a:r>
              <a:rPr lang="en-US" sz="2000" dirty="0"/>
              <a:t>Cost/usage</a:t>
            </a:r>
          </a:p>
          <a:p>
            <a:r>
              <a:rPr lang="en-US" sz="2000" dirty="0"/>
              <a:t>Uses cases &amp; limitations of DocumentDB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10" y="3305761"/>
            <a:ext cx="389009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790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2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667000"/>
            <a:ext cx="6377940" cy="1293028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7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0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2675" y="304800"/>
            <a:ext cx="6377940" cy="607227"/>
          </a:xfrm>
        </p:spPr>
        <p:txBody>
          <a:bodyPr>
            <a:noAutofit/>
          </a:bodyPr>
          <a:lstStyle/>
          <a:p>
            <a:r>
              <a:rPr lang="en-US" sz="4400" dirty="0" smtClean="0"/>
              <a:t>CAP Theorem</a:t>
            </a:r>
            <a:endParaRPr lang="en-US" sz="4400" dirty="0"/>
          </a:p>
        </p:txBody>
      </p:sp>
      <p:pic>
        <p:nvPicPr>
          <p:cNvPr id="4098" name="Picture 2" descr="The cap theorem with nosq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1813"/>
            <a:ext cx="338958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00" y="4495800"/>
            <a:ext cx="8915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hlinkClick r:id="rId4" tooltip="Consistency (database systems)"/>
              </a:rPr>
              <a:t>Consistency</a:t>
            </a:r>
            <a:r>
              <a:rPr lang="en-US" sz="2000" b="1" dirty="0"/>
              <a:t> </a:t>
            </a:r>
            <a:r>
              <a:rPr lang="en-US" sz="2000" dirty="0"/>
              <a:t>A</a:t>
            </a:r>
            <a:r>
              <a:rPr lang="en-US" sz="2000" dirty="0" smtClean="0"/>
              <a:t>ll </a:t>
            </a:r>
            <a:r>
              <a:rPr lang="en-US" sz="2000" dirty="0"/>
              <a:t>nodes see the same data at the same </a:t>
            </a:r>
            <a:r>
              <a:rPr lang="en-US" sz="2000" dirty="0" smtClean="0"/>
              <a:t>time</a:t>
            </a:r>
            <a:r>
              <a:rPr lang="en-US" sz="2000" dirty="0"/>
              <a:t>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hlinkClick r:id="rId5" tooltip="Availability"/>
              </a:rPr>
              <a:t>Availability</a:t>
            </a:r>
            <a:r>
              <a:rPr lang="en-US" sz="2000" dirty="0"/>
              <a:t> </a:t>
            </a:r>
            <a:r>
              <a:rPr lang="en-US" sz="2000" dirty="0" smtClean="0"/>
              <a:t>A </a:t>
            </a:r>
            <a:r>
              <a:rPr lang="en-US" sz="2000" dirty="0"/>
              <a:t>guarantee that every request receives a response about whether it was successful or </a:t>
            </a:r>
            <a:r>
              <a:rPr lang="en-US" sz="2000" dirty="0" smtClean="0"/>
              <a:t>failed.</a:t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>
                <a:hlinkClick r:id="rId6" tooltip="Network partitioning (page does not exist)"/>
              </a:rPr>
              <a:t>Partition tolerance</a:t>
            </a:r>
            <a:r>
              <a:rPr lang="en-US" sz="2000" dirty="0"/>
              <a:t> T</a:t>
            </a:r>
            <a:r>
              <a:rPr lang="en-US" sz="2000" dirty="0" smtClean="0"/>
              <a:t>he </a:t>
            </a:r>
            <a:r>
              <a:rPr lang="en-US" sz="2000" dirty="0"/>
              <a:t>system continues to operate despite arbitrary message loss or failure of part of the </a:t>
            </a:r>
            <a:r>
              <a:rPr lang="en-US" sz="2000" dirty="0" smtClean="0"/>
              <a:t>system.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15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blog.beany.co.kr/wp-content/uploads/2011/03/nosql_c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85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01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" y="1828800"/>
            <a:ext cx="9020175" cy="1625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0" y="3657600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EFFE"/>
                </a:solidFill>
              </a:rPr>
              <a:t>(Redmond, WA ~ July 2014)</a:t>
            </a:r>
            <a:endParaRPr lang="en-US" dirty="0">
              <a:solidFill>
                <a:srgbClr val="00E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5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3276600"/>
            <a:ext cx="7467600" cy="5447645"/>
          </a:xfrm>
          <a:prstGeom prst="rect">
            <a:avLst/>
          </a:prstGeom>
        </p:spPr>
        <p:txBody>
          <a:bodyPr wrap="square">
            <a:spAutoFit/>
            <a:scene3d>
              <a:camera prst="perspectiveRelaxedModerately" fov="6000000"/>
              <a:lightRig rig="threePt" dir="t"/>
            </a:scene3d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		</a:t>
            </a:r>
            <a:r>
              <a:rPr lang="en-US" sz="2400" dirty="0" smtClean="0">
                <a:solidFill>
                  <a:srgbClr val="FFFF00"/>
                </a:solidFill>
              </a:rPr>
              <a:t>The (Microsoft) Empire Strikes Back</a:t>
            </a:r>
            <a:br>
              <a:rPr lang="en-US" sz="2400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At </a:t>
            </a:r>
            <a:r>
              <a:rPr lang="en-US" dirty="0">
                <a:solidFill>
                  <a:srgbClr val="FFFF00"/>
                </a:solidFill>
              </a:rPr>
              <a:t>long last, Microsoft speaks NoSQL. Redmond’s long awaited answer to the likes of MongoDB and RavenDB is the (still-in-preview) Azure DocumentDB database-as-a-service.  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See </a:t>
            </a:r>
            <a:r>
              <a:rPr lang="en-US" dirty="0">
                <a:solidFill>
                  <a:srgbClr val="FFFF00"/>
                </a:solidFill>
              </a:rPr>
              <a:t>how easy it is to create and configure a document database with the Azure Management Portal and immediately start to query its schema free data with familiar semantics that are common to relational database systems.  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In </a:t>
            </a:r>
            <a:r>
              <a:rPr lang="en-US" dirty="0">
                <a:solidFill>
                  <a:srgbClr val="FFFF00"/>
                </a:solidFill>
              </a:rPr>
              <a:t>this session we'll also take some time to look at some of DocumentDB's strengths/limitations, along with what scenarios make a good fit for using this product , and how DocumentDB stacks up against its competitors.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79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022E-16 L -3.33333E-6 -0.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mg.pandawhale.com/post-13513-Star-Wars-Warp-Speed-gif-ko1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09800"/>
            <a:ext cx="4762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0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76200"/>
            <a:ext cx="6377940" cy="9144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39068"/>
            <a:ext cx="7292340" cy="4101941"/>
          </a:xfrm>
          <a:prstGeom prst="rect">
            <a:avLst/>
          </a:pr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91181"/>
            <a:ext cx="6629400" cy="2172886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Azure, NoSQL &amp; DocumentDB</a:t>
            </a:r>
          </a:p>
          <a:p>
            <a:r>
              <a:rPr lang="en-US" sz="2000" dirty="0"/>
              <a:t>Getting Started (Setup in Azure)</a:t>
            </a:r>
          </a:p>
          <a:p>
            <a:r>
              <a:rPr lang="en-US" sz="2000" dirty="0"/>
              <a:t>Working with DocumentDB (C#)</a:t>
            </a:r>
          </a:p>
          <a:p>
            <a:r>
              <a:rPr lang="en-US" sz="2000" dirty="0"/>
              <a:t>Cost/usage</a:t>
            </a:r>
          </a:p>
          <a:p>
            <a:r>
              <a:rPr lang="en-US" sz="2000" dirty="0"/>
              <a:t>Uses cases &amp; limitations of DocumentDB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0" y="6371678"/>
            <a:ext cx="592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“You </a:t>
            </a:r>
            <a:r>
              <a:rPr lang="en-US" dirty="0"/>
              <a:t>must unlearn what you have learned</a:t>
            </a:r>
            <a:r>
              <a:rPr lang="en-US" dirty="0" smtClean="0"/>
              <a:t>.”</a:t>
            </a:r>
            <a:r>
              <a:rPr lang="en-US" dirty="0"/>
              <a:t> </a:t>
            </a:r>
            <a:r>
              <a:rPr lang="en-US" dirty="0" smtClean="0"/>
              <a:t>~ Yoda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1638810"/>
            <a:ext cx="190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ahoma" panose="020B0604030504040204" pitchFamily="34" charset="0"/>
              </a:rPr>
              <a:t>Product Name:</a:t>
            </a:r>
            <a:endParaRPr lang="en-US" dirty="0"/>
          </a:p>
        </p:txBody>
      </p:sp>
      <p:pic>
        <p:nvPicPr>
          <p:cNvPr id="2058" name="Picture 10" descr="http://img.tfd.com/hm/GIF/abrev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733941"/>
            <a:ext cx="666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img.tfd.com/hm/GIF/prim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3" y="733941"/>
            <a:ext cx="381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g.tfd.com/hm/GIF/schwa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38" y="733941"/>
            <a:ext cx="5715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133600" y="87427"/>
            <a:ext cx="6377940" cy="1293028"/>
          </a:xfrm>
        </p:spPr>
        <p:txBody>
          <a:bodyPr/>
          <a:lstStyle/>
          <a:p>
            <a:r>
              <a:rPr lang="en-US" dirty="0" smtClean="0"/>
              <a:t>What is this Thing?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09979" y="2133944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ahoma" panose="020B0604030504040204" pitchFamily="34" charset="0"/>
              </a:rPr>
              <a:t>Pronunciation: </a:t>
            </a:r>
            <a:r>
              <a:rPr lang="en-US" dirty="0" smtClean="0">
                <a:latin typeface="Tahoma" panose="020B0604030504040204" pitchFamily="34" charset="0"/>
              </a:rPr>
              <a:t>azh-er </a:t>
            </a:r>
            <a:r>
              <a:rPr lang="en-US" dirty="0">
                <a:latin typeface="Tahoma" panose="020B0604030504040204" pitchFamily="34" charset="0"/>
              </a:rPr>
              <a:t>dok-yuh-muh </a:t>
            </a:r>
            <a:r>
              <a:rPr lang="en-US" dirty="0" smtClean="0">
                <a:latin typeface="Tahoma" panose="020B0604030504040204" pitchFamily="34" charset="0"/>
              </a:rPr>
              <a:t>nt dee bee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4800" y="2629078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Tahoma" panose="020B0604030504040204" pitchFamily="34" charset="0"/>
              </a:rPr>
              <a:t>Definition:  </a:t>
            </a:r>
            <a:r>
              <a:rPr lang="en-US" dirty="0">
                <a:latin typeface="Tahoma" panose="020B0604030504040204" pitchFamily="34" charset="0"/>
              </a:rPr>
              <a:t>A fully-managed, highly scalable NoSQL document database </a:t>
            </a:r>
            <a:r>
              <a:rPr lang="en-US" dirty="0" smtClean="0">
                <a:latin typeface="Tahoma" panose="020B0604030504040204" pitchFamily="34" charset="0"/>
              </a:rPr>
              <a:t>service.</a:t>
            </a:r>
            <a:endParaRPr lang="en-US" dirty="0"/>
          </a:p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81200" y="163881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</a:rPr>
              <a:t>Azure Document DB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505200"/>
            <a:ext cx="6060035" cy="26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who-what-when">
  <a:themeElements>
    <a:clrScheme name="Custom 3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apphire">
      <a:majorFont>
        <a:latin typeface="Myriad Pro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62408</TotalTime>
  <Words>1329</Words>
  <Application>Microsoft Office PowerPoint</Application>
  <PresentationFormat>On-screen Show (4:3)</PresentationFormat>
  <Paragraphs>264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62" baseType="lpstr">
      <vt:lpstr>Andalus</vt:lpstr>
      <vt:lpstr>Arial</vt:lpstr>
      <vt:lpstr>Arial Black</vt:lpstr>
      <vt:lpstr>Calibri</vt:lpstr>
      <vt:lpstr>Century Gothic</vt:lpstr>
      <vt:lpstr>Consolas</vt:lpstr>
      <vt:lpstr>Helvetica</vt:lpstr>
      <vt:lpstr>Lucida Console</vt:lpstr>
      <vt:lpstr>Myriad Pro</vt:lpstr>
      <vt:lpstr>Myriad Pro Light</vt:lpstr>
      <vt:lpstr>Segoe UI</vt:lpstr>
      <vt:lpstr>Tahoma</vt:lpstr>
      <vt:lpstr>Times New Roman</vt:lpstr>
      <vt:lpstr>Verdana</vt:lpstr>
      <vt:lpstr>wf_segoe-ui_normal</vt:lpstr>
      <vt:lpstr>Wingdings</vt:lpstr>
      <vt:lpstr>Vapor Trail</vt:lpstr>
      <vt:lpstr>who-what-when</vt:lpstr>
      <vt:lpstr>PowerPoint Presentation</vt:lpstr>
      <vt:lpstr>The Empire Strikes Back Azure DocumentDB</vt:lpstr>
      <vt:lpstr>PowerPoint Presentation</vt:lpstr>
      <vt:lpstr>Agenda</vt:lpstr>
      <vt:lpstr>PowerPoint Presentation</vt:lpstr>
      <vt:lpstr>PowerPoint Presentation</vt:lpstr>
      <vt:lpstr>PowerPoint Presentation</vt:lpstr>
      <vt:lpstr>Agenda</vt:lpstr>
      <vt:lpstr>What is this Thing?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JSON Document</vt:lpstr>
      <vt:lpstr>Agenda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COSt</vt:lpstr>
      <vt:lpstr>Capacity UNITS</vt:lpstr>
      <vt:lpstr>PowerPoint Presentation</vt:lpstr>
      <vt:lpstr>PowerPoint Presentation</vt:lpstr>
      <vt:lpstr>Agenda</vt:lpstr>
      <vt:lpstr>When to use DocumentDB</vt:lpstr>
      <vt:lpstr>DocumentDB Use Cases </vt:lpstr>
      <vt:lpstr>PowerPoint Presentation</vt:lpstr>
      <vt:lpstr>PowerPoint Presentation</vt:lpstr>
      <vt:lpstr>Limitations</vt:lpstr>
      <vt:lpstr>Questions?</vt:lpstr>
      <vt:lpstr>The End</vt:lpstr>
      <vt:lpstr>PowerPoint Presentation</vt:lpstr>
      <vt:lpstr>CAP Theorem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</dc:title>
  <dc:creator>Green, David</dc:creator>
  <cp:lastModifiedBy>Green, David</cp:lastModifiedBy>
  <cp:revision>610</cp:revision>
  <cp:lastPrinted>2012-05-04T18:44:34Z</cp:lastPrinted>
  <dcterms:created xsi:type="dcterms:W3CDTF">2012-04-13T15:40:34Z</dcterms:created>
  <dcterms:modified xsi:type="dcterms:W3CDTF">2014-11-08T12:07:37Z</dcterms:modified>
</cp:coreProperties>
</file>